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660" r:id="rId1"/>
  </p:sldMasterIdLst>
  <p:notesMasterIdLst>
    <p:notesMasterId r:id="rId33"/>
  </p:notesMasterIdLst>
  <p:sldIdLst>
    <p:sldId id="267" r:id="rId2"/>
    <p:sldId id="266" r:id="rId3"/>
    <p:sldId id="288" r:id="rId4"/>
    <p:sldId id="268" r:id="rId5"/>
    <p:sldId id="269" r:id="rId6"/>
    <p:sldId id="270" r:id="rId7"/>
    <p:sldId id="271" r:id="rId8"/>
    <p:sldId id="272" r:id="rId9"/>
    <p:sldId id="273" r:id="rId10"/>
    <p:sldId id="286" r:id="rId11"/>
    <p:sldId id="277" r:id="rId12"/>
    <p:sldId id="284" r:id="rId13"/>
    <p:sldId id="291" r:id="rId14"/>
    <p:sldId id="287" r:id="rId15"/>
    <p:sldId id="292" r:id="rId16"/>
    <p:sldId id="285" r:id="rId17"/>
    <p:sldId id="280" r:id="rId18"/>
    <p:sldId id="283" r:id="rId19"/>
    <p:sldId id="281" r:id="rId20"/>
    <p:sldId id="282" r:id="rId21"/>
    <p:sldId id="293" r:id="rId22"/>
    <p:sldId id="294" r:id="rId23"/>
    <p:sldId id="295" r:id="rId24"/>
    <p:sldId id="296" r:id="rId25"/>
    <p:sldId id="297" r:id="rId26"/>
    <p:sldId id="298" r:id="rId27"/>
    <p:sldId id="278" r:id="rId28"/>
    <p:sldId id="290" r:id="rId29"/>
    <p:sldId id="279" r:id="rId30"/>
    <p:sldId id="289" r:id="rId31"/>
    <p:sldId id="276" r:id="rId32"/>
  </p:sldIdLst>
  <p:sldSz cx="12192000" cy="6858000"/>
  <p:notesSz cx="6858000" cy="9144000"/>
  <p:defaultTextStyle>
    <a:defPPr>
      <a:defRPr lang="en-V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72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220" autoAdjust="0"/>
    <p:restoredTop sz="94652"/>
  </p:normalViewPr>
  <p:slideViewPr>
    <p:cSldViewPr snapToGrid="0">
      <p:cViewPr varScale="1">
        <p:scale>
          <a:sx n="103" d="100"/>
          <a:sy n="103" d="100"/>
        </p:scale>
        <p:origin x="138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4A697E-941C-4776-893F-36FFC9C5241D}" type="datetimeFigureOut">
              <a:rPr lang="en-US" smtClean="0"/>
              <a:t>12/18/2024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BF77C9-2925-486C-A019-A6E1156CF9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9608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BF77C9-2925-486C-A019-A6E1156CF98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6295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BF77C9-2925-486C-A019-A6E1156CF98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8124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BF77C9-2925-486C-A019-A6E1156CF98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5626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BF77C9-2925-486C-A019-A6E1156CF98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33184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BF77C9-2925-486C-A019-A6E1156CF98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1927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BF77C9-2925-486C-A019-A6E1156CF98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0296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BF77C9-2925-486C-A019-A6E1156CF98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4519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BF77C9-2925-486C-A019-A6E1156CF98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9546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1FA5C7D-F076-ABAB-28ED-936E6476926A}"/>
              </a:ext>
            </a:extLst>
          </p:cNvPr>
          <p:cNvSpPr/>
          <p:nvPr userDrawn="1"/>
        </p:nvSpPr>
        <p:spPr>
          <a:xfrm>
            <a:off x="0" y="-8444"/>
            <a:ext cx="12192000" cy="71336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sz="18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6CBF138-DDAA-03AE-2BFD-F0E6E77D0894}"/>
              </a:ext>
            </a:extLst>
          </p:cNvPr>
          <p:cNvSpPr/>
          <p:nvPr userDrawn="1"/>
        </p:nvSpPr>
        <p:spPr>
          <a:xfrm>
            <a:off x="1775458" y="6721474"/>
            <a:ext cx="10416543" cy="136562"/>
          </a:xfrm>
          <a:custGeom>
            <a:avLst/>
            <a:gdLst>
              <a:gd name="connsiteX0" fmla="*/ 0 w 8093413"/>
              <a:gd name="connsiteY0" fmla="*/ 0 h 133200"/>
              <a:gd name="connsiteX1" fmla="*/ 8093413 w 8093413"/>
              <a:gd name="connsiteY1" fmla="*/ 0 h 133200"/>
              <a:gd name="connsiteX2" fmla="*/ 8093413 w 8093413"/>
              <a:gd name="connsiteY2" fmla="*/ 133200 h 133200"/>
              <a:gd name="connsiteX3" fmla="*/ 0 w 8093413"/>
              <a:gd name="connsiteY3" fmla="*/ 133200 h 133200"/>
              <a:gd name="connsiteX4" fmla="*/ 0 w 8093413"/>
              <a:gd name="connsiteY4" fmla="*/ 0 h 133200"/>
              <a:gd name="connsiteX0" fmla="*/ 94130 w 8187543"/>
              <a:gd name="connsiteY0" fmla="*/ 0 h 136562"/>
              <a:gd name="connsiteX1" fmla="*/ 8187543 w 8187543"/>
              <a:gd name="connsiteY1" fmla="*/ 0 h 136562"/>
              <a:gd name="connsiteX2" fmla="*/ 8187543 w 8187543"/>
              <a:gd name="connsiteY2" fmla="*/ 133200 h 136562"/>
              <a:gd name="connsiteX3" fmla="*/ 0 w 8187543"/>
              <a:gd name="connsiteY3" fmla="*/ 136562 h 136562"/>
              <a:gd name="connsiteX4" fmla="*/ 94130 w 8187543"/>
              <a:gd name="connsiteY4" fmla="*/ 0 h 136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87543" h="136562">
                <a:moveTo>
                  <a:pt x="94130" y="0"/>
                </a:moveTo>
                <a:lnTo>
                  <a:pt x="8187543" y="0"/>
                </a:lnTo>
                <a:lnTo>
                  <a:pt x="8187543" y="133200"/>
                </a:lnTo>
                <a:lnTo>
                  <a:pt x="0" y="136562"/>
                </a:lnTo>
                <a:lnTo>
                  <a:pt x="9413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800"/>
              <a:t> 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6B26E30-45B4-E434-42E3-BFE66D53EBB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28826" y="6739175"/>
            <a:ext cx="10363148" cy="101806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676283" y="6599573"/>
            <a:ext cx="505557" cy="365125"/>
          </a:xfrm>
        </p:spPr>
        <p:txBody>
          <a:bodyPr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fld id="{D379440A-2DED-3643-ADED-9B5C83E7D828}" type="slidenum">
              <a:rPr lang="en-VN" smtClean="0"/>
              <a:pPr/>
              <a:t>‹#›</a:t>
            </a:fld>
            <a:endParaRPr lang="en-VN"/>
          </a:p>
        </p:txBody>
      </p:sp>
      <p:pic>
        <p:nvPicPr>
          <p:cNvPr id="20" name="Picture 19" descr="A building with trees in the background&#10;&#10;Description automatically generated">
            <a:extLst>
              <a:ext uri="{FF2B5EF4-FFF2-40B4-BE49-F238E27FC236}">
                <a16:creationId xmlns:a16="http://schemas.microsoft.com/office/drawing/2014/main" id="{633C415B-DE87-6E90-4B13-A134B02EF45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0160" y="5045074"/>
            <a:ext cx="12202160" cy="16764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088D834-70EE-F737-6AE1-030852F6AA55}"/>
              </a:ext>
            </a:extLst>
          </p:cNvPr>
          <p:cNvSpPr txBox="1"/>
          <p:nvPr userDrawn="1"/>
        </p:nvSpPr>
        <p:spPr>
          <a:xfrm>
            <a:off x="2545718" y="32083"/>
            <a:ext cx="70904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BỘ CÔNG THƯƠNG</a:t>
            </a:r>
          </a:p>
          <a:p>
            <a:pPr algn="ctr"/>
            <a:r>
              <a:rPr lang="en-US"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TRƯỜNG ĐẠI HỌC CÔNG THƯƠNG THÀNH PHỐ HỒ CHÍ MINH</a:t>
            </a:r>
            <a:endParaRPr lang="en-VN" sz="18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" name="Picture 22" descr="A white circle with blue and red text and a book with a graduation cap&#10;&#10;Description automatically generated">
            <a:extLst>
              <a:ext uri="{FF2B5EF4-FFF2-40B4-BE49-F238E27FC236}">
                <a16:creationId xmlns:a16="http://schemas.microsoft.com/office/drawing/2014/main" id="{CC7CB636-E017-BD51-B7F7-2797B5CEAFFA}"/>
              </a:ext>
            </a:extLst>
          </p:cNvPr>
          <p:cNvPicPr>
            <a:picLocks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6133" y="18061"/>
            <a:ext cx="666000" cy="66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0231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4B8236F-F572-6350-D20A-0FCE1F380099}"/>
              </a:ext>
            </a:extLst>
          </p:cNvPr>
          <p:cNvSpPr/>
          <p:nvPr userDrawn="1"/>
        </p:nvSpPr>
        <p:spPr>
          <a:xfrm>
            <a:off x="0" y="-8444"/>
            <a:ext cx="12192000" cy="71336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884304"/>
            <a:ext cx="10515600" cy="80638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Rectangle 11">
            <a:extLst>
              <a:ext uri="{FF2B5EF4-FFF2-40B4-BE49-F238E27FC236}">
                <a16:creationId xmlns:a16="http://schemas.microsoft.com/office/drawing/2014/main" id="{9C659F1E-1F51-522D-AC8E-BE6E140A9E7D}"/>
              </a:ext>
            </a:extLst>
          </p:cNvPr>
          <p:cNvSpPr/>
          <p:nvPr userDrawn="1"/>
        </p:nvSpPr>
        <p:spPr>
          <a:xfrm>
            <a:off x="1775458" y="6721474"/>
            <a:ext cx="10416543" cy="136562"/>
          </a:xfrm>
          <a:custGeom>
            <a:avLst/>
            <a:gdLst>
              <a:gd name="connsiteX0" fmla="*/ 0 w 8093413"/>
              <a:gd name="connsiteY0" fmla="*/ 0 h 133200"/>
              <a:gd name="connsiteX1" fmla="*/ 8093413 w 8093413"/>
              <a:gd name="connsiteY1" fmla="*/ 0 h 133200"/>
              <a:gd name="connsiteX2" fmla="*/ 8093413 w 8093413"/>
              <a:gd name="connsiteY2" fmla="*/ 133200 h 133200"/>
              <a:gd name="connsiteX3" fmla="*/ 0 w 8093413"/>
              <a:gd name="connsiteY3" fmla="*/ 133200 h 133200"/>
              <a:gd name="connsiteX4" fmla="*/ 0 w 8093413"/>
              <a:gd name="connsiteY4" fmla="*/ 0 h 133200"/>
              <a:gd name="connsiteX0" fmla="*/ 94130 w 8187543"/>
              <a:gd name="connsiteY0" fmla="*/ 0 h 136562"/>
              <a:gd name="connsiteX1" fmla="*/ 8187543 w 8187543"/>
              <a:gd name="connsiteY1" fmla="*/ 0 h 136562"/>
              <a:gd name="connsiteX2" fmla="*/ 8187543 w 8187543"/>
              <a:gd name="connsiteY2" fmla="*/ 133200 h 136562"/>
              <a:gd name="connsiteX3" fmla="*/ 0 w 8187543"/>
              <a:gd name="connsiteY3" fmla="*/ 136562 h 136562"/>
              <a:gd name="connsiteX4" fmla="*/ 94130 w 8187543"/>
              <a:gd name="connsiteY4" fmla="*/ 0 h 136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87543" h="136562">
                <a:moveTo>
                  <a:pt x="94130" y="0"/>
                </a:moveTo>
                <a:lnTo>
                  <a:pt x="8187543" y="0"/>
                </a:lnTo>
                <a:lnTo>
                  <a:pt x="8187543" y="133200"/>
                </a:lnTo>
                <a:lnTo>
                  <a:pt x="0" y="136562"/>
                </a:lnTo>
                <a:lnTo>
                  <a:pt x="9413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800"/>
              <a:t>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D1B0D34-343B-C838-5720-7351BA57CF3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28826" y="6739175"/>
            <a:ext cx="10363148" cy="101806"/>
          </a:xfrm>
          <a:prstGeom prst="rect">
            <a:avLst/>
          </a:prstGeom>
        </p:spPr>
      </p:pic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2B8E042D-2BAA-2A3F-EC27-380C92DBE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76283" y="6599573"/>
            <a:ext cx="505557" cy="365125"/>
          </a:xfrm>
        </p:spPr>
        <p:txBody>
          <a:bodyPr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fld id="{D379440A-2DED-3643-ADED-9B5C83E7D828}" type="slidenum">
              <a:rPr lang="en-VN" smtClean="0"/>
              <a:pPr/>
              <a:t>‹#›</a:t>
            </a:fld>
            <a:endParaRPr lang="en-VN"/>
          </a:p>
        </p:txBody>
      </p:sp>
      <p:pic>
        <p:nvPicPr>
          <p:cNvPr id="4" name="Picture 3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E62415AA-63D3-FB51-385B-BC2BCB0599A3}"/>
              </a:ext>
            </a:extLst>
          </p:cNvPr>
          <p:cNvPicPr>
            <a:picLocks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8618" y="2224"/>
            <a:ext cx="3290400" cy="685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3602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7D56CA0-7F99-A73F-EC74-87E2C37C45F8}"/>
              </a:ext>
            </a:extLst>
          </p:cNvPr>
          <p:cNvSpPr/>
          <p:nvPr userDrawn="1"/>
        </p:nvSpPr>
        <p:spPr>
          <a:xfrm>
            <a:off x="0" y="-8444"/>
            <a:ext cx="12192000" cy="71336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884305"/>
            <a:ext cx="10515600" cy="8063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0" name="Picture 9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636941E3-E3EC-8EF3-53CB-96FCF404C8E3}"/>
              </a:ext>
            </a:extLst>
          </p:cNvPr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8618" y="2224"/>
            <a:ext cx="3290400" cy="685072"/>
          </a:xfrm>
          <a:prstGeom prst="rect">
            <a:avLst/>
          </a:prstGeom>
        </p:spPr>
      </p:pic>
      <p:sp>
        <p:nvSpPr>
          <p:cNvPr id="11" name="Rectangle 11">
            <a:extLst>
              <a:ext uri="{FF2B5EF4-FFF2-40B4-BE49-F238E27FC236}">
                <a16:creationId xmlns:a16="http://schemas.microsoft.com/office/drawing/2014/main" id="{D433E92D-1893-9769-8444-34EEDD3F24BC}"/>
              </a:ext>
            </a:extLst>
          </p:cNvPr>
          <p:cNvSpPr/>
          <p:nvPr userDrawn="1"/>
        </p:nvSpPr>
        <p:spPr>
          <a:xfrm>
            <a:off x="1775458" y="6721474"/>
            <a:ext cx="10416543" cy="136562"/>
          </a:xfrm>
          <a:custGeom>
            <a:avLst/>
            <a:gdLst>
              <a:gd name="connsiteX0" fmla="*/ 0 w 8093413"/>
              <a:gd name="connsiteY0" fmla="*/ 0 h 133200"/>
              <a:gd name="connsiteX1" fmla="*/ 8093413 w 8093413"/>
              <a:gd name="connsiteY1" fmla="*/ 0 h 133200"/>
              <a:gd name="connsiteX2" fmla="*/ 8093413 w 8093413"/>
              <a:gd name="connsiteY2" fmla="*/ 133200 h 133200"/>
              <a:gd name="connsiteX3" fmla="*/ 0 w 8093413"/>
              <a:gd name="connsiteY3" fmla="*/ 133200 h 133200"/>
              <a:gd name="connsiteX4" fmla="*/ 0 w 8093413"/>
              <a:gd name="connsiteY4" fmla="*/ 0 h 133200"/>
              <a:gd name="connsiteX0" fmla="*/ 94130 w 8187543"/>
              <a:gd name="connsiteY0" fmla="*/ 0 h 136562"/>
              <a:gd name="connsiteX1" fmla="*/ 8187543 w 8187543"/>
              <a:gd name="connsiteY1" fmla="*/ 0 h 136562"/>
              <a:gd name="connsiteX2" fmla="*/ 8187543 w 8187543"/>
              <a:gd name="connsiteY2" fmla="*/ 133200 h 136562"/>
              <a:gd name="connsiteX3" fmla="*/ 0 w 8187543"/>
              <a:gd name="connsiteY3" fmla="*/ 136562 h 136562"/>
              <a:gd name="connsiteX4" fmla="*/ 94130 w 8187543"/>
              <a:gd name="connsiteY4" fmla="*/ 0 h 136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87543" h="136562">
                <a:moveTo>
                  <a:pt x="94130" y="0"/>
                </a:moveTo>
                <a:lnTo>
                  <a:pt x="8187543" y="0"/>
                </a:lnTo>
                <a:lnTo>
                  <a:pt x="8187543" y="133200"/>
                </a:lnTo>
                <a:lnTo>
                  <a:pt x="0" y="136562"/>
                </a:lnTo>
                <a:lnTo>
                  <a:pt x="9413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800"/>
              <a:t>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550C907-0A3F-10BA-C15C-CA461460FE9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28826" y="6739175"/>
            <a:ext cx="10363148" cy="101806"/>
          </a:xfrm>
          <a:prstGeom prst="rect">
            <a:avLst/>
          </a:prstGeom>
        </p:spPr>
      </p:pic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FB4E7459-A8A2-5081-F907-74BAE4176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76283" y="6599573"/>
            <a:ext cx="505557" cy="365125"/>
          </a:xfrm>
        </p:spPr>
        <p:txBody>
          <a:bodyPr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fld id="{D379440A-2DED-3643-ADED-9B5C83E7D828}" type="slidenum">
              <a:rPr lang="en-VN" smtClean="0"/>
              <a:pPr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6779584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FDCC048-85E1-D9DE-466A-D5EAB21DAFC6}"/>
              </a:ext>
            </a:extLst>
          </p:cNvPr>
          <p:cNvSpPr/>
          <p:nvPr userDrawn="1"/>
        </p:nvSpPr>
        <p:spPr>
          <a:xfrm>
            <a:off x="0" y="-8444"/>
            <a:ext cx="12192000" cy="71336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sz="1800"/>
          </a:p>
        </p:txBody>
      </p:sp>
      <p:sp>
        <p:nvSpPr>
          <p:cNvPr id="9" name="Rectangle 11">
            <a:extLst>
              <a:ext uri="{FF2B5EF4-FFF2-40B4-BE49-F238E27FC236}">
                <a16:creationId xmlns:a16="http://schemas.microsoft.com/office/drawing/2014/main" id="{0547C463-86A8-9ADB-B42F-6F8F911146A4}"/>
              </a:ext>
            </a:extLst>
          </p:cNvPr>
          <p:cNvSpPr/>
          <p:nvPr userDrawn="1"/>
        </p:nvSpPr>
        <p:spPr>
          <a:xfrm>
            <a:off x="1775458" y="6721474"/>
            <a:ext cx="10416543" cy="136562"/>
          </a:xfrm>
          <a:custGeom>
            <a:avLst/>
            <a:gdLst>
              <a:gd name="connsiteX0" fmla="*/ 0 w 8093413"/>
              <a:gd name="connsiteY0" fmla="*/ 0 h 133200"/>
              <a:gd name="connsiteX1" fmla="*/ 8093413 w 8093413"/>
              <a:gd name="connsiteY1" fmla="*/ 0 h 133200"/>
              <a:gd name="connsiteX2" fmla="*/ 8093413 w 8093413"/>
              <a:gd name="connsiteY2" fmla="*/ 133200 h 133200"/>
              <a:gd name="connsiteX3" fmla="*/ 0 w 8093413"/>
              <a:gd name="connsiteY3" fmla="*/ 133200 h 133200"/>
              <a:gd name="connsiteX4" fmla="*/ 0 w 8093413"/>
              <a:gd name="connsiteY4" fmla="*/ 0 h 133200"/>
              <a:gd name="connsiteX0" fmla="*/ 94130 w 8187543"/>
              <a:gd name="connsiteY0" fmla="*/ 0 h 136562"/>
              <a:gd name="connsiteX1" fmla="*/ 8187543 w 8187543"/>
              <a:gd name="connsiteY1" fmla="*/ 0 h 136562"/>
              <a:gd name="connsiteX2" fmla="*/ 8187543 w 8187543"/>
              <a:gd name="connsiteY2" fmla="*/ 133200 h 136562"/>
              <a:gd name="connsiteX3" fmla="*/ 0 w 8187543"/>
              <a:gd name="connsiteY3" fmla="*/ 136562 h 136562"/>
              <a:gd name="connsiteX4" fmla="*/ 94130 w 8187543"/>
              <a:gd name="connsiteY4" fmla="*/ 0 h 136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87543" h="136562">
                <a:moveTo>
                  <a:pt x="94130" y="0"/>
                </a:moveTo>
                <a:lnTo>
                  <a:pt x="8187543" y="0"/>
                </a:lnTo>
                <a:lnTo>
                  <a:pt x="8187543" y="133200"/>
                </a:lnTo>
                <a:lnTo>
                  <a:pt x="0" y="136562"/>
                </a:lnTo>
                <a:lnTo>
                  <a:pt x="9413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800"/>
              <a:t>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C2EE3A5-6242-A6B2-F6B4-2094B545F5E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28826" y="6739175"/>
            <a:ext cx="10363148" cy="101806"/>
          </a:xfrm>
          <a:prstGeom prst="rect">
            <a:avLst/>
          </a:prstGeom>
        </p:spPr>
      </p:pic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A9473FA4-C6C6-7E97-AACE-A35CFDAB76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76283" y="6599573"/>
            <a:ext cx="505557" cy="365125"/>
          </a:xfrm>
        </p:spPr>
        <p:txBody>
          <a:bodyPr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fld id="{D379440A-2DED-3643-ADED-9B5C83E7D828}" type="slidenum">
              <a:rPr lang="en-VN" smtClean="0"/>
              <a:pPr/>
              <a:t>‹#›</a:t>
            </a:fld>
            <a:endParaRPr lang="en-VN"/>
          </a:p>
        </p:txBody>
      </p:sp>
      <p:pic>
        <p:nvPicPr>
          <p:cNvPr id="6" name="Picture 5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A632828F-0B4F-8119-5B19-088A1173C903}"/>
              </a:ext>
            </a:extLst>
          </p:cNvPr>
          <p:cNvPicPr>
            <a:picLocks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8618" y="2224"/>
            <a:ext cx="3290400" cy="685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1895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7EE82EC-C435-7D46-EFDD-D5C6A244EEA6}"/>
              </a:ext>
            </a:extLst>
          </p:cNvPr>
          <p:cNvSpPr/>
          <p:nvPr userDrawn="1"/>
        </p:nvSpPr>
        <p:spPr>
          <a:xfrm>
            <a:off x="0" y="-8444"/>
            <a:ext cx="12192000" cy="71336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77329"/>
            <a:ext cx="10515600" cy="713361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CE50E531-FF89-E7A1-EC42-5664726867C2}"/>
              </a:ext>
            </a:extLst>
          </p:cNvPr>
          <p:cNvSpPr/>
          <p:nvPr userDrawn="1"/>
        </p:nvSpPr>
        <p:spPr>
          <a:xfrm>
            <a:off x="1775458" y="6721474"/>
            <a:ext cx="10416543" cy="136562"/>
          </a:xfrm>
          <a:custGeom>
            <a:avLst/>
            <a:gdLst>
              <a:gd name="connsiteX0" fmla="*/ 0 w 8093413"/>
              <a:gd name="connsiteY0" fmla="*/ 0 h 133200"/>
              <a:gd name="connsiteX1" fmla="*/ 8093413 w 8093413"/>
              <a:gd name="connsiteY1" fmla="*/ 0 h 133200"/>
              <a:gd name="connsiteX2" fmla="*/ 8093413 w 8093413"/>
              <a:gd name="connsiteY2" fmla="*/ 133200 h 133200"/>
              <a:gd name="connsiteX3" fmla="*/ 0 w 8093413"/>
              <a:gd name="connsiteY3" fmla="*/ 133200 h 133200"/>
              <a:gd name="connsiteX4" fmla="*/ 0 w 8093413"/>
              <a:gd name="connsiteY4" fmla="*/ 0 h 133200"/>
              <a:gd name="connsiteX0" fmla="*/ 94130 w 8187543"/>
              <a:gd name="connsiteY0" fmla="*/ 0 h 136562"/>
              <a:gd name="connsiteX1" fmla="*/ 8187543 w 8187543"/>
              <a:gd name="connsiteY1" fmla="*/ 0 h 136562"/>
              <a:gd name="connsiteX2" fmla="*/ 8187543 w 8187543"/>
              <a:gd name="connsiteY2" fmla="*/ 133200 h 136562"/>
              <a:gd name="connsiteX3" fmla="*/ 0 w 8187543"/>
              <a:gd name="connsiteY3" fmla="*/ 136562 h 136562"/>
              <a:gd name="connsiteX4" fmla="*/ 94130 w 8187543"/>
              <a:gd name="connsiteY4" fmla="*/ 0 h 136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87543" h="136562">
                <a:moveTo>
                  <a:pt x="94130" y="0"/>
                </a:moveTo>
                <a:lnTo>
                  <a:pt x="8187543" y="0"/>
                </a:lnTo>
                <a:lnTo>
                  <a:pt x="8187543" y="133200"/>
                </a:lnTo>
                <a:lnTo>
                  <a:pt x="0" y="136562"/>
                </a:lnTo>
                <a:lnTo>
                  <a:pt x="9413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800"/>
              <a:t>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A4D41C0-EECC-510F-3124-F7EBC163F88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28826" y="6739175"/>
            <a:ext cx="10363148" cy="101806"/>
          </a:xfrm>
          <a:prstGeom prst="rect">
            <a:avLst/>
          </a:prstGeom>
        </p:spPr>
      </p:pic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41F0268C-2917-2762-4664-C6ACF3587D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76283" y="6599573"/>
            <a:ext cx="505557" cy="365125"/>
          </a:xfrm>
        </p:spPr>
        <p:txBody>
          <a:bodyPr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fld id="{D379440A-2DED-3643-ADED-9B5C83E7D828}" type="slidenum">
              <a:rPr lang="en-VN" smtClean="0"/>
              <a:pPr/>
              <a:t>‹#›</a:t>
            </a:fld>
            <a:endParaRPr lang="en-VN"/>
          </a:p>
        </p:txBody>
      </p:sp>
      <p:pic>
        <p:nvPicPr>
          <p:cNvPr id="5" name="Picture 4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F93BE15D-74FA-AED7-3D2B-A613D05E679B}"/>
              </a:ext>
            </a:extLst>
          </p:cNvPr>
          <p:cNvPicPr>
            <a:picLocks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8618" y="2224"/>
            <a:ext cx="3290400" cy="685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6840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BA13BF4-06A1-B98B-FD59-CA5020C120FA}"/>
              </a:ext>
            </a:extLst>
          </p:cNvPr>
          <p:cNvSpPr/>
          <p:nvPr userDrawn="1"/>
        </p:nvSpPr>
        <p:spPr>
          <a:xfrm>
            <a:off x="0" y="-8444"/>
            <a:ext cx="12192000" cy="71336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866777"/>
            <a:ext cx="10515600" cy="823912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28D1E83-C000-B443-17A1-67E172C1C81A}"/>
              </a:ext>
            </a:extLst>
          </p:cNvPr>
          <p:cNvSpPr/>
          <p:nvPr userDrawn="1"/>
        </p:nvSpPr>
        <p:spPr>
          <a:xfrm>
            <a:off x="1775458" y="6721474"/>
            <a:ext cx="10416543" cy="136562"/>
          </a:xfrm>
          <a:custGeom>
            <a:avLst/>
            <a:gdLst>
              <a:gd name="connsiteX0" fmla="*/ 0 w 8093413"/>
              <a:gd name="connsiteY0" fmla="*/ 0 h 133200"/>
              <a:gd name="connsiteX1" fmla="*/ 8093413 w 8093413"/>
              <a:gd name="connsiteY1" fmla="*/ 0 h 133200"/>
              <a:gd name="connsiteX2" fmla="*/ 8093413 w 8093413"/>
              <a:gd name="connsiteY2" fmla="*/ 133200 h 133200"/>
              <a:gd name="connsiteX3" fmla="*/ 0 w 8093413"/>
              <a:gd name="connsiteY3" fmla="*/ 133200 h 133200"/>
              <a:gd name="connsiteX4" fmla="*/ 0 w 8093413"/>
              <a:gd name="connsiteY4" fmla="*/ 0 h 133200"/>
              <a:gd name="connsiteX0" fmla="*/ 94130 w 8187543"/>
              <a:gd name="connsiteY0" fmla="*/ 0 h 136562"/>
              <a:gd name="connsiteX1" fmla="*/ 8187543 w 8187543"/>
              <a:gd name="connsiteY1" fmla="*/ 0 h 136562"/>
              <a:gd name="connsiteX2" fmla="*/ 8187543 w 8187543"/>
              <a:gd name="connsiteY2" fmla="*/ 133200 h 136562"/>
              <a:gd name="connsiteX3" fmla="*/ 0 w 8187543"/>
              <a:gd name="connsiteY3" fmla="*/ 136562 h 136562"/>
              <a:gd name="connsiteX4" fmla="*/ 94130 w 8187543"/>
              <a:gd name="connsiteY4" fmla="*/ 0 h 136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87543" h="136562">
                <a:moveTo>
                  <a:pt x="94130" y="0"/>
                </a:moveTo>
                <a:lnTo>
                  <a:pt x="8187543" y="0"/>
                </a:lnTo>
                <a:lnTo>
                  <a:pt x="8187543" y="133200"/>
                </a:lnTo>
                <a:lnTo>
                  <a:pt x="0" y="136562"/>
                </a:lnTo>
                <a:lnTo>
                  <a:pt x="9413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800"/>
              <a:t>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F5B01C-A4C1-2548-9E99-49DA8F4F39A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28826" y="6739175"/>
            <a:ext cx="10363148" cy="101806"/>
          </a:xfrm>
          <a:prstGeom prst="rect">
            <a:avLst/>
          </a:prstGeom>
        </p:spPr>
      </p:pic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9D622E35-ED11-3E1D-3267-FB7969EBB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76283" y="6599573"/>
            <a:ext cx="505557" cy="365125"/>
          </a:xfrm>
        </p:spPr>
        <p:txBody>
          <a:bodyPr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fld id="{D379440A-2DED-3643-ADED-9B5C83E7D828}" type="slidenum">
              <a:rPr lang="en-VN" smtClean="0"/>
              <a:pPr/>
              <a:t>‹#›</a:t>
            </a:fld>
            <a:endParaRPr lang="en-VN"/>
          </a:p>
        </p:txBody>
      </p:sp>
      <p:pic>
        <p:nvPicPr>
          <p:cNvPr id="7" name="Picture 6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2F168AC0-F6F3-71BB-BDB7-D14C957BCB1E}"/>
              </a:ext>
            </a:extLst>
          </p:cNvPr>
          <p:cNvPicPr>
            <a:picLocks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8618" y="2224"/>
            <a:ext cx="3290400" cy="685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7843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A521EA7-200B-F8EF-FA1A-AF68F6EAFB52}"/>
              </a:ext>
            </a:extLst>
          </p:cNvPr>
          <p:cNvSpPr/>
          <p:nvPr userDrawn="1"/>
        </p:nvSpPr>
        <p:spPr>
          <a:xfrm>
            <a:off x="0" y="-8444"/>
            <a:ext cx="12192000" cy="71336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874059"/>
            <a:ext cx="10515600" cy="81663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11">
            <a:extLst>
              <a:ext uri="{FF2B5EF4-FFF2-40B4-BE49-F238E27FC236}">
                <a16:creationId xmlns:a16="http://schemas.microsoft.com/office/drawing/2014/main" id="{C62A9323-B343-0333-2A84-AB84726F1555}"/>
              </a:ext>
            </a:extLst>
          </p:cNvPr>
          <p:cNvSpPr/>
          <p:nvPr userDrawn="1"/>
        </p:nvSpPr>
        <p:spPr>
          <a:xfrm>
            <a:off x="1775458" y="6721474"/>
            <a:ext cx="10416543" cy="136562"/>
          </a:xfrm>
          <a:custGeom>
            <a:avLst/>
            <a:gdLst>
              <a:gd name="connsiteX0" fmla="*/ 0 w 8093413"/>
              <a:gd name="connsiteY0" fmla="*/ 0 h 133200"/>
              <a:gd name="connsiteX1" fmla="*/ 8093413 w 8093413"/>
              <a:gd name="connsiteY1" fmla="*/ 0 h 133200"/>
              <a:gd name="connsiteX2" fmla="*/ 8093413 w 8093413"/>
              <a:gd name="connsiteY2" fmla="*/ 133200 h 133200"/>
              <a:gd name="connsiteX3" fmla="*/ 0 w 8093413"/>
              <a:gd name="connsiteY3" fmla="*/ 133200 h 133200"/>
              <a:gd name="connsiteX4" fmla="*/ 0 w 8093413"/>
              <a:gd name="connsiteY4" fmla="*/ 0 h 133200"/>
              <a:gd name="connsiteX0" fmla="*/ 94130 w 8187543"/>
              <a:gd name="connsiteY0" fmla="*/ 0 h 136562"/>
              <a:gd name="connsiteX1" fmla="*/ 8187543 w 8187543"/>
              <a:gd name="connsiteY1" fmla="*/ 0 h 136562"/>
              <a:gd name="connsiteX2" fmla="*/ 8187543 w 8187543"/>
              <a:gd name="connsiteY2" fmla="*/ 133200 h 136562"/>
              <a:gd name="connsiteX3" fmla="*/ 0 w 8187543"/>
              <a:gd name="connsiteY3" fmla="*/ 136562 h 136562"/>
              <a:gd name="connsiteX4" fmla="*/ 94130 w 8187543"/>
              <a:gd name="connsiteY4" fmla="*/ 0 h 136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87543" h="136562">
                <a:moveTo>
                  <a:pt x="94130" y="0"/>
                </a:moveTo>
                <a:lnTo>
                  <a:pt x="8187543" y="0"/>
                </a:lnTo>
                <a:lnTo>
                  <a:pt x="8187543" y="133200"/>
                </a:lnTo>
                <a:lnTo>
                  <a:pt x="0" y="136562"/>
                </a:lnTo>
                <a:lnTo>
                  <a:pt x="9413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800"/>
              <a:t>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472A695-B9BF-2B5E-F712-588F45EA7AA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28826" y="6739175"/>
            <a:ext cx="10363148" cy="101806"/>
          </a:xfrm>
          <a:prstGeom prst="rect">
            <a:avLst/>
          </a:prstGeom>
        </p:spPr>
      </p:pic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50B28936-A209-8496-713D-69F064437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76283" y="6599573"/>
            <a:ext cx="505557" cy="365125"/>
          </a:xfrm>
        </p:spPr>
        <p:txBody>
          <a:bodyPr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fld id="{D379440A-2DED-3643-ADED-9B5C83E7D828}" type="slidenum">
              <a:rPr lang="en-VN" smtClean="0"/>
              <a:pPr/>
              <a:t>‹#›</a:t>
            </a:fld>
            <a:endParaRPr lang="en-VN"/>
          </a:p>
        </p:txBody>
      </p:sp>
      <p:pic>
        <p:nvPicPr>
          <p:cNvPr id="3" name="Picture 2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943E1AB2-24F0-751B-86DE-9AC77889FA3E}"/>
              </a:ext>
            </a:extLst>
          </p:cNvPr>
          <p:cNvPicPr>
            <a:picLocks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8618" y="2224"/>
            <a:ext cx="3290400" cy="685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9624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rgbClr val="1F72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5A64684-422C-D171-0292-6610A91BE81D}"/>
              </a:ext>
            </a:extLst>
          </p:cNvPr>
          <p:cNvSpPr/>
          <p:nvPr userDrawn="1"/>
        </p:nvSpPr>
        <p:spPr>
          <a:xfrm>
            <a:off x="0" y="-8444"/>
            <a:ext cx="12192000" cy="7133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sz="180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FD82848-CD15-3DBB-0148-67FB51371B08}"/>
              </a:ext>
            </a:extLst>
          </p:cNvPr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8618" y="2224"/>
            <a:ext cx="3290400" cy="685072"/>
          </a:xfrm>
          <a:prstGeom prst="rect">
            <a:avLst/>
          </a:prstGeom>
        </p:spPr>
      </p:pic>
      <p:sp>
        <p:nvSpPr>
          <p:cNvPr id="8" name="Rectangle 11">
            <a:extLst>
              <a:ext uri="{FF2B5EF4-FFF2-40B4-BE49-F238E27FC236}">
                <a16:creationId xmlns:a16="http://schemas.microsoft.com/office/drawing/2014/main" id="{181386B9-1456-137E-66EE-45A4447494C5}"/>
              </a:ext>
            </a:extLst>
          </p:cNvPr>
          <p:cNvSpPr/>
          <p:nvPr userDrawn="1"/>
        </p:nvSpPr>
        <p:spPr>
          <a:xfrm>
            <a:off x="1775458" y="6721474"/>
            <a:ext cx="10416543" cy="136562"/>
          </a:xfrm>
          <a:custGeom>
            <a:avLst/>
            <a:gdLst>
              <a:gd name="connsiteX0" fmla="*/ 0 w 8093413"/>
              <a:gd name="connsiteY0" fmla="*/ 0 h 133200"/>
              <a:gd name="connsiteX1" fmla="*/ 8093413 w 8093413"/>
              <a:gd name="connsiteY1" fmla="*/ 0 h 133200"/>
              <a:gd name="connsiteX2" fmla="*/ 8093413 w 8093413"/>
              <a:gd name="connsiteY2" fmla="*/ 133200 h 133200"/>
              <a:gd name="connsiteX3" fmla="*/ 0 w 8093413"/>
              <a:gd name="connsiteY3" fmla="*/ 133200 h 133200"/>
              <a:gd name="connsiteX4" fmla="*/ 0 w 8093413"/>
              <a:gd name="connsiteY4" fmla="*/ 0 h 133200"/>
              <a:gd name="connsiteX0" fmla="*/ 94130 w 8187543"/>
              <a:gd name="connsiteY0" fmla="*/ 0 h 136562"/>
              <a:gd name="connsiteX1" fmla="*/ 8187543 w 8187543"/>
              <a:gd name="connsiteY1" fmla="*/ 0 h 136562"/>
              <a:gd name="connsiteX2" fmla="*/ 8187543 w 8187543"/>
              <a:gd name="connsiteY2" fmla="*/ 133200 h 136562"/>
              <a:gd name="connsiteX3" fmla="*/ 0 w 8187543"/>
              <a:gd name="connsiteY3" fmla="*/ 136562 h 136562"/>
              <a:gd name="connsiteX4" fmla="*/ 94130 w 8187543"/>
              <a:gd name="connsiteY4" fmla="*/ 0 h 136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87543" h="136562">
                <a:moveTo>
                  <a:pt x="94130" y="0"/>
                </a:moveTo>
                <a:lnTo>
                  <a:pt x="8187543" y="0"/>
                </a:lnTo>
                <a:lnTo>
                  <a:pt x="8187543" y="133200"/>
                </a:lnTo>
                <a:lnTo>
                  <a:pt x="0" y="136562"/>
                </a:lnTo>
                <a:lnTo>
                  <a:pt x="9413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800"/>
              <a:t>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9CB3CD2-68E1-7670-8AC8-DCAEFA04479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28826" y="6739175"/>
            <a:ext cx="10363148" cy="101806"/>
          </a:xfrm>
          <a:prstGeom prst="rect">
            <a:avLst/>
          </a:prstGeom>
        </p:spPr>
      </p:pic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7855B251-549F-CC81-82C4-1791D4DC0F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76283" y="6599573"/>
            <a:ext cx="505557" cy="365125"/>
          </a:xfrm>
        </p:spPr>
        <p:txBody>
          <a:bodyPr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fld id="{D379440A-2DED-3643-ADED-9B5C83E7D828}" type="slidenum">
              <a:rPr lang="en-VN" smtClean="0"/>
              <a:pPr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6415120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7654E7B-7E2F-A597-CEAB-D64DA25FBCEB}"/>
              </a:ext>
            </a:extLst>
          </p:cNvPr>
          <p:cNvSpPr/>
          <p:nvPr userDrawn="1"/>
        </p:nvSpPr>
        <p:spPr>
          <a:xfrm>
            <a:off x="0" y="-8444"/>
            <a:ext cx="12192000" cy="71336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987426"/>
            <a:ext cx="3932237" cy="1069974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EA9AB12A-F2B6-4320-39F1-67F3778EE5DF}"/>
              </a:ext>
            </a:extLst>
          </p:cNvPr>
          <p:cNvSpPr/>
          <p:nvPr userDrawn="1"/>
        </p:nvSpPr>
        <p:spPr>
          <a:xfrm>
            <a:off x="1775458" y="6721474"/>
            <a:ext cx="10416543" cy="136562"/>
          </a:xfrm>
          <a:custGeom>
            <a:avLst/>
            <a:gdLst>
              <a:gd name="connsiteX0" fmla="*/ 0 w 8093413"/>
              <a:gd name="connsiteY0" fmla="*/ 0 h 133200"/>
              <a:gd name="connsiteX1" fmla="*/ 8093413 w 8093413"/>
              <a:gd name="connsiteY1" fmla="*/ 0 h 133200"/>
              <a:gd name="connsiteX2" fmla="*/ 8093413 w 8093413"/>
              <a:gd name="connsiteY2" fmla="*/ 133200 h 133200"/>
              <a:gd name="connsiteX3" fmla="*/ 0 w 8093413"/>
              <a:gd name="connsiteY3" fmla="*/ 133200 h 133200"/>
              <a:gd name="connsiteX4" fmla="*/ 0 w 8093413"/>
              <a:gd name="connsiteY4" fmla="*/ 0 h 133200"/>
              <a:gd name="connsiteX0" fmla="*/ 94130 w 8187543"/>
              <a:gd name="connsiteY0" fmla="*/ 0 h 136562"/>
              <a:gd name="connsiteX1" fmla="*/ 8187543 w 8187543"/>
              <a:gd name="connsiteY1" fmla="*/ 0 h 136562"/>
              <a:gd name="connsiteX2" fmla="*/ 8187543 w 8187543"/>
              <a:gd name="connsiteY2" fmla="*/ 133200 h 136562"/>
              <a:gd name="connsiteX3" fmla="*/ 0 w 8187543"/>
              <a:gd name="connsiteY3" fmla="*/ 136562 h 136562"/>
              <a:gd name="connsiteX4" fmla="*/ 94130 w 8187543"/>
              <a:gd name="connsiteY4" fmla="*/ 0 h 136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87543" h="136562">
                <a:moveTo>
                  <a:pt x="94130" y="0"/>
                </a:moveTo>
                <a:lnTo>
                  <a:pt x="8187543" y="0"/>
                </a:lnTo>
                <a:lnTo>
                  <a:pt x="8187543" y="133200"/>
                </a:lnTo>
                <a:lnTo>
                  <a:pt x="0" y="136562"/>
                </a:lnTo>
                <a:lnTo>
                  <a:pt x="9413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800"/>
              <a:t>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773966A-35C2-70BC-CFF9-46C3441D8C5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28826" y="6739175"/>
            <a:ext cx="10363148" cy="101806"/>
          </a:xfrm>
          <a:prstGeom prst="rect">
            <a:avLst/>
          </a:prstGeom>
        </p:spPr>
      </p:pic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C8C1A7AF-70A0-C0E9-B2F5-1490BE6C7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76283" y="6599573"/>
            <a:ext cx="505557" cy="365125"/>
          </a:xfrm>
        </p:spPr>
        <p:txBody>
          <a:bodyPr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fld id="{D379440A-2DED-3643-ADED-9B5C83E7D828}" type="slidenum">
              <a:rPr lang="en-VN" smtClean="0"/>
              <a:pPr/>
              <a:t>‹#›</a:t>
            </a:fld>
            <a:endParaRPr lang="en-VN"/>
          </a:p>
        </p:txBody>
      </p:sp>
      <p:pic>
        <p:nvPicPr>
          <p:cNvPr id="5" name="Picture 4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7C0ADFA0-11B6-96C9-35AE-E6733196ACDA}"/>
              </a:ext>
            </a:extLst>
          </p:cNvPr>
          <p:cNvPicPr>
            <a:picLocks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8618" y="2224"/>
            <a:ext cx="3290400" cy="685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6046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B2A7AA7-CA5F-D2FA-2E5E-C3E10A53D359}"/>
              </a:ext>
            </a:extLst>
          </p:cNvPr>
          <p:cNvSpPr/>
          <p:nvPr userDrawn="1"/>
        </p:nvSpPr>
        <p:spPr>
          <a:xfrm>
            <a:off x="0" y="-8444"/>
            <a:ext cx="12192000" cy="71336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987426"/>
            <a:ext cx="3932237" cy="1069974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1EDE2594-98FA-EBCE-C733-A51E9F54ED18}"/>
              </a:ext>
            </a:extLst>
          </p:cNvPr>
          <p:cNvSpPr/>
          <p:nvPr userDrawn="1"/>
        </p:nvSpPr>
        <p:spPr>
          <a:xfrm>
            <a:off x="1775458" y="6721474"/>
            <a:ext cx="10416543" cy="136562"/>
          </a:xfrm>
          <a:custGeom>
            <a:avLst/>
            <a:gdLst>
              <a:gd name="connsiteX0" fmla="*/ 0 w 8093413"/>
              <a:gd name="connsiteY0" fmla="*/ 0 h 133200"/>
              <a:gd name="connsiteX1" fmla="*/ 8093413 w 8093413"/>
              <a:gd name="connsiteY1" fmla="*/ 0 h 133200"/>
              <a:gd name="connsiteX2" fmla="*/ 8093413 w 8093413"/>
              <a:gd name="connsiteY2" fmla="*/ 133200 h 133200"/>
              <a:gd name="connsiteX3" fmla="*/ 0 w 8093413"/>
              <a:gd name="connsiteY3" fmla="*/ 133200 h 133200"/>
              <a:gd name="connsiteX4" fmla="*/ 0 w 8093413"/>
              <a:gd name="connsiteY4" fmla="*/ 0 h 133200"/>
              <a:gd name="connsiteX0" fmla="*/ 94130 w 8187543"/>
              <a:gd name="connsiteY0" fmla="*/ 0 h 136562"/>
              <a:gd name="connsiteX1" fmla="*/ 8187543 w 8187543"/>
              <a:gd name="connsiteY1" fmla="*/ 0 h 136562"/>
              <a:gd name="connsiteX2" fmla="*/ 8187543 w 8187543"/>
              <a:gd name="connsiteY2" fmla="*/ 133200 h 136562"/>
              <a:gd name="connsiteX3" fmla="*/ 0 w 8187543"/>
              <a:gd name="connsiteY3" fmla="*/ 136562 h 136562"/>
              <a:gd name="connsiteX4" fmla="*/ 94130 w 8187543"/>
              <a:gd name="connsiteY4" fmla="*/ 0 h 136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87543" h="136562">
                <a:moveTo>
                  <a:pt x="94130" y="0"/>
                </a:moveTo>
                <a:lnTo>
                  <a:pt x="8187543" y="0"/>
                </a:lnTo>
                <a:lnTo>
                  <a:pt x="8187543" y="133200"/>
                </a:lnTo>
                <a:lnTo>
                  <a:pt x="0" y="136562"/>
                </a:lnTo>
                <a:lnTo>
                  <a:pt x="9413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800"/>
              <a:t>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F735AE5-30EC-7992-E657-2104C4F3BF3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28826" y="6739175"/>
            <a:ext cx="10363148" cy="101806"/>
          </a:xfrm>
          <a:prstGeom prst="rect">
            <a:avLst/>
          </a:prstGeom>
        </p:spPr>
      </p:pic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ACB5785D-C6E0-0BB4-B792-5DF6906E1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76283" y="6599573"/>
            <a:ext cx="505557" cy="365125"/>
          </a:xfrm>
        </p:spPr>
        <p:txBody>
          <a:bodyPr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fld id="{D379440A-2DED-3643-ADED-9B5C83E7D828}" type="slidenum">
              <a:rPr lang="en-VN" smtClean="0"/>
              <a:pPr/>
              <a:t>‹#›</a:t>
            </a:fld>
            <a:endParaRPr lang="en-VN"/>
          </a:p>
        </p:txBody>
      </p:sp>
      <p:pic>
        <p:nvPicPr>
          <p:cNvPr id="5" name="Picture 4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93DEC689-0562-F90A-00BD-D3E65D677F10}"/>
              </a:ext>
            </a:extLst>
          </p:cNvPr>
          <p:cNvPicPr>
            <a:picLocks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8618" y="2224"/>
            <a:ext cx="3290400" cy="685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3889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8200" y="634074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79440A-2DED-3643-ADED-9B5C83E7D82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7279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https://lh7-rt.googleusercontent.com/docsz/AD_4nXfzwJsvIRvW0fJl-sxRCF3R-42yiJFAzUrqOaJ-L8jo5FGqttZ8APX73ApGUdQChw-sBKivi0P2hWo9rUnHRWuzEZAPLiO7LhhdgKFX4d0hDXKQl3hLWgcq7-T_2GYhgi9PYFvndw?key=Wtgq73WaJyuvvsZ3ZPStM4q3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w3schools.com/" TargetMode="Externa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836655-88D0-D5BE-32A0-E64729B780EA}"/>
              </a:ext>
            </a:extLst>
          </p:cNvPr>
          <p:cNvSpPr txBox="1">
            <a:spLocks/>
          </p:cNvSpPr>
          <p:nvPr/>
        </p:nvSpPr>
        <p:spPr>
          <a:xfrm>
            <a:off x="11909611" y="0"/>
            <a:ext cx="282389" cy="4428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VN"/>
            </a:defPPr>
            <a:lvl1pPr marL="0" algn="l" defTabSz="914400" rtl="0" eaLnBrk="1" latinLnBrk="0" hangingPunct="1"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VN" sz="15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AEB16A-AC48-B0FE-8DE2-D78D3FC7F5B2}"/>
              </a:ext>
            </a:extLst>
          </p:cNvPr>
          <p:cNvSpPr txBox="1"/>
          <p:nvPr/>
        </p:nvSpPr>
        <p:spPr>
          <a:xfrm>
            <a:off x="1" y="300933"/>
            <a:ext cx="12191999" cy="23298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vi-VN" sz="36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en-US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3200" b="1" dirty="0" err="1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BÁO</a:t>
            </a:r>
            <a:r>
              <a:rPr lang="en-US" sz="32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CÁO</a:t>
            </a:r>
            <a:r>
              <a:rPr lang="en-US" sz="32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200" b="1" dirty="0" err="1" smtClean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ĐỒ</a:t>
            </a:r>
            <a:r>
              <a:rPr lang="en-US" sz="32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200" b="1" dirty="0" err="1" smtClean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ÁN</a:t>
            </a:r>
            <a:r>
              <a:rPr lang="en-US" sz="32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200" b="1" dirty="0" err="1" smtClean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CHUYÊN</a:t>
            </a:r>
            <a:r>
              <a:rPr lang="en-US" sz="32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200" b="1" dirty="0" err="1" smtClean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NGÀNH</a:t>
            </a:r>
            <a:r>
              <a:rPr lang="vi-VN" sz="32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en-US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ctr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</a:pPr>
            <a:r>
              <a:rPr lang="vi-VN" sz="2400" b="1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ĐỀ TÀI: </a:t>
            </a:r>
            <a:r>
              <a:rPr lang="vi-VN" sz="2400" b="1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XÂY DỰNG WEB QUẢN LÝ HOẠT ĐỘNG KINH DOANH </a:t>
            </a:r>
            <a:endParaRPr lang="en-US" sz="2400" b="1" dirty="0" smtClean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ctr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</a:pPr>
            <a:r>
              <a:rPr lang="vi-VN" sz="2400" b="1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CÔNG TY CÀ PHÊ VINA</a:t>
            </a:r>
            <a:endParaRPr lang="en-US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D5DB06-99CF-D981-5CCB-4502DF1857A8}"/>
              </a:ext>
            </a:extLst>
          </p:cNvPr>
          <p:cNvSpPr txBox="1"/>
          <p:nvPr/>
        </p:nvSpPr>
        <p:spPr>
          <a:xfrm>
            <a:off x="5573656" y="2597499"/>
            <a:ext cx="6102626" cy="4524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000" b="1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Giáo</a:t>
            </a:r>
            <a:r>
              <a:rPr lang="en-US" sz="2000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viên</a:t>
            </a:r>
            <a:r>
              <a:rPr lang="en-US" sz="2000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hướng</a:t>
            </a:r>
            <a:r>
              <a:rPr lang="en-US" sz="2000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dẫn</a:t>
            </a:r>
            <a:r>
              <a:rPr lang="en-US" sz="20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: </a:t>
            </a:r>
            <a:r>
              <a:rPr lang="en-US" sz="20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ThS</a:t>
            </a:r>
            <a:r>
              <a:rPr lang="en-US" sz="20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Trần</a:t>
            </a:r>
            <a:r>
              <a:rPr lang="en-US" sz="20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Thị</a:t>
            </a:r>
            <a:r>
              <a:rPr lang="en-US" sz="20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Vân</a:t>
            </a:r>
            <a:r>
              <a:rPr lang="en-US" sz="20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Anh</a:t>
            </a:r>
            <a:endParaRPr lang="en-US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graphicFrame>
        <p:nvGraphicFramePr>
          <p:cNvPr id="7" name="Google Shape;352;p47">
            <a:extLst>
              <a:ext uri="{FF2B5EF4-FFF2-40B4-BE49-F238E27FC236}">
                <a16:creationId xmlns:a16="http://schemas.microsoft.com/office/drawing/2014/main" id="{782E92EA-880A-CC7F-FC36-C7D2674B147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32234247"/>
              </p:ext>
            </p:extLst>
          </p:nvPr>
        </p:nvGraphicFramePr>
        <p:xfrm>
          <a:off x="6659217" y="3322691"/>
          <a:ext cx="5017065" cy="1819963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62736">
                  <a:extLst>
                    <a:ext uri="{9D8B030D-6E8A-4147-A177-3AD203B41FA5}">
                      <a16:colId xmlns:a16="http://schemas.microsoft.com/office/drawing/2014/main" val="3311542817"/>
                    </a:ext>
                  </a:extLst>
                </a:gridCol>
                <a:gridCol w="27421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121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63226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u="none" dirty="0">
                          <a:solidFill>
                            <a:schemeClr val="dk2"/>
                          </a:solidFill>
                          <a:latin typeface="Times New Roman" panose="02020603050405020304" pitchFamily="18" charset="0"/>
                          <a:ea typeface="Lato"/>
                          <a:cs typeface="Times New Roman" panose="02020603050405020304" pitchFamily="18" charset="0"/>
                          <a:sym typeface="Lato"/>
                        </a:rPr>
                        <a:t>1</a:t>
                      </a:r>
                    </a:p>
                  </a:txBody>
                  <a:tcPr marL="91425" marR="91425" marT="91425" marB="91425">
                    <a:lnL w="9525" cap="flat" cmpd="sng">
                      <a:noFill/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noFill/>
                      <a:prstDash val="dash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u="none" dirty="0" err="1" smtClean="0">
                          <a:solidFill>
                            <a:schemeClr val="dk2"/>
                          </a:solidFill>
                          <a:latin typeface="Times New Roman" panose="02020603050405020304" pitchFamily="18" charset="0"/>
                          <a:ea typeface="Lato"/>
                          <a:cs typeface="Times New Roman" panose="02020603050405020304" pitchFamily="18" charset="0"/>
                          <a:sym typeface="Lato"/>
                        </a:rPr>
                        <a:t>Nguyễn</a:t>
                      </a:r>
                      <a:r>
                        <a:rPr lang="en-US" sz="2000" b="1" u="none" baseline="0" dirty="0" smtClean="0">
                          <a:solidFill>
                            <a:schemeClr val="dk2"/>
                          </a:solidFill>
                          <a:latin typeface="Times New Roman" panose="02020603050405020304" pitchFamily="18" charset="0"/>
                          <a:ea typeface="Lato"/>
                          <a:cs typeface="Times New Roman" panose="02020603050405020304" pitchFamily="18" charset="0"/>
                          <a:sym typeface="Lato"/>
                        </a:rPr>
                        <a:t> Minh </a:t>
                      </a:r>
                      <a:r>
                        <a:rPr lang="en-US" sz="2000" b="1" u="none" baseline="0" dirty="0" err="1" smtClean="0">
                          <a:solidFill>
                            <a:schemeClr val="dk2"/>
                          </a:solidFill>
                          <a:latin typeface="Times New Roman" panose="02020603050405020304" pitchFamily="18" charset="0"/>
                          <a:ea typeface="Lato"/>
                          <a:cs typeface="Times New Roman" panose="02020603050405020304" pitchFamily="18" charset="0"/>
                          <a:sym typeface="Lato"/>
                        </a:rPr>
                        <a:t>Hiếu</a:t>
                      </a:r>
                      <a:endParaRPr lang="en-US" sz="2000" b="1" u="none" dirty="0">
                        <a:solidFill>
                          <a:schemeClr val="dk2"/>
                        </a:solidFill>
                        <a:latin typeface="Times New Roman" panose="02020603050405020304" pitchFamily="18" charset="0"/>
                        <a:ea typeface="Lato"/>
                        <a:cs typeface="Times New Roman" panose="02020603050405020304" pitchFamily="18" charset="0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 algn="ctr">
                      <a:noFill/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dash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2000" u="none" dirty="0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Lato"/>
                          <a:cs typeface="Times New Roman" panose="02020603050405020304" pitchFamily="18" charset="0"/>
                          <a:sym typeface="Lato"/>
                        </a:rPr>
                        <a:t>2001215777</a:t>
                      </a:r>
                      <a:endParaRPr lang="en" sz="2000" u="none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Lato"/>
                        <a:cs typeface="Times New Roman" panose="02020603050405020304" pitchFamily="18" charset="0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noFill/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dash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3226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u="none">
                          <a:solidFill>
                            <a:schemeClr val="dk2"/>
                          </a:solidFill>
                          <a:latin typeface="Times New Roman" panose="02020603050405020304" pitchFamily="18" charset="0"/>
                          <a:ea typeface="Lato"/>
                          <a:cs typeface="Times New Roman" panose="02020603050405020304" pitchFamily="18" charset="0"/>
                          <a:sym typeface="Lato"/>
                        </a:rPr>
                        <a:t>2</a:t>
                      </a:r>
                    </a:p>
                  </a:txBody>
                  <a:tcPr marL="91425" marR="91425" marT="91425" marB="91425">
                    <a:lnL w="9525" cap="flat" cmpd="sng">
                      <a:noFill/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noFill/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noFill/>
                      <a:prstDash val="dash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u="none" dirty="0" smtClean="0">
                          <a:solidFill>
                            <a:schemeClr val="dk2"/>
                          </a:solidFill>
                          <a:latin typeface="Times New Roman" panose="02020603050405020304" pitchFamily="18" charset="0"/>
                          <a:ea typeface="Lato"/>
                          <a:cs typeface="Times New Roman" panose="02020603050405020304" pitchFamily="18" charset="0"/>
                          <a:sym typeface="Lato"/>
                        </a:rPr>
                        <a:t>Mai</a:t>
                      </a:r>
                      <a:r>
                        <a:rPr lang="en-US" sz="2000" b="1" u="none" baseline="0" dirty="0" smtClean="0">
                          <a:solidFill>
                            <a:schemeClr val="dk2"/>
                          </a:solidFill>
                          <a:latin typeface="Times New Roman" panose="02020603050405020304" pitchFamily="18" charset="0"/>
                          <a:ea typeface="Lato"/>
                          <a:cs typeface="Times New Roman" panose="02020603050405020304" pitchFamily="18" charset="0"/>
                          <a:sym typeface="Lato"/>
                        </a:rPr>
                        <a:t> </a:t>
                      </a:r>
                      <a:r>
                        <a:rPr lang="en-US" sz="2000" b="1" u="none" baseline="0" dirty="0" err="1" smtClean="0">
                          <a:solidFill>
                            <a:schemeClr val="dk2"/>
                          </a:solidFill>
                          <a:latin typeface="Times New Roman" panose="02020603050405020304" pitchFamily="18" charset="0"/>
                          <a:ea typeface="Lato"/>
                          <a:cs typeface="Times New Roman" panose="02020603050405020304" pitchFamily="18" charset="0"/>
                          <a:sym typeface="Lato"/>
                        </a:rPr>
                        <a:t>Thế</a:t>
                      </a:r>
                      <a:r>
                        <a:rPr lang="en-US" sz="2000" b="1" u="none" baseline="0" dirty="0" smtClean="0">
                          <a:solidFill>
                            <a:schemeClr val="dk2"/>
                          </a:solidFill>
                          <a:latin typeface="Times New Roman" panose="02020603050405020304" pitchFamily="18" charset="0"/>
                          <a:ea typeface="Lato"/>
                          <a:cs typeface="Times New Roman" panose="02020603050405020304" pitchFamily="18" charset="0"/>
                          <a:sym typeface="Lato"/>
                        </a:rPr>
                        <a:t> </a:t>
                      </a:r>
                      <a:r>
                        <a:rPr lang="en-US" sz="2000" b="1" u="none" baseline="0" dirty="0" err="1" smtClean="0">
                          <a:solidFill>
                            <a:schemeClr val="dk2"/>
                          </a:solidFill>
                          <a:latin typeface="Times New Roman" panose="02020603050405020304" pitchFamily="18" charset="0"/>
                          <a:ea typeface="Lato"/>
                          <a:cs typeface="Times New Roman" panose="02020603050405020304" pitchFamily="18" charset="0"/>
                          <a:sym typeface="Lato"/>
                        </a:rPr>
                        <a:t>Vinh</a:t>
                      </a:r>
                      <a:endParaRPr lang="en-US" sz="2000" b="1" u="none" dirty="0">
                        <a:solidFill>
                          <a:schemeClr val="dk2"/>
                        </a:solidFill>
                        <a:latin typeface="Times New Roman" panose="02020603050405020304" pitchFamily="18" charset="0"/>
                        <a:ea typeface="Lato"/>
                        <a:cs typeface="Times New Roman" panose="02020603050405020304" pitchFamily="18" charset="0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 algn="ctr">
                      <a:noFill/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dash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2000" b="0" i="0" u="none" strike="noStrike" cap="none" dirty="0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Lato"/>
                          <a:cs typeface="Times New Roman" panose="02020603050405020304" pitchFamily="18" charset="0"/>
                          <a:sym typeface="Arial"/>
                        </a:rPr>
                        <a:t>2001210924</a:t>
                      </a:r>
                      <a:endParaRPr lang="en-US" sz="2000" b="0" i="0" u="none" strike="noStrike" cap="none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Lato"/>
                        <a:cs typeface="Times New Roman" panose="02020603050405020304" pitchFamily="18" charset="0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noFill/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dash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53223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u="none" dirty="0">
                          <a:solidFill>
                            <a:schemeClr val="dk2"/>
                          </a:solidFill>
                          <a:latin typeface="Times New Roman" panose="02020603050405020304" pitchFamily="18" charset="0"/>
                          <a:ea typeface="Lato"/>
                          <a:cs typeface="Times New Roman" panose="02020603050405020304" pitchFamily="18" charset="0"/>
                          <a:sym typeface="Lato"/>
                        </a:rPr>
                        <a:t>3</a:t>
                      </a:r>
                    </a:p>
                  </a:txBody>
                  <a:tcPr marL="91425" marR="91425" marT="91425" marB="91425">
                    <a:lnL w="9525" cap="flat" cmpd="sng">
                      <a:noFill/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noFill/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dash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u="none" dirty="0" err="1" smtClean="0">
                          <a:solidFill>
                            <a:schemeClr val="dk2"/>
                          </a:solidFill>
                          <a:latin typeface="Times New Roman" panose="02020603050405020304" pitchFamily="18" charset="0"/>
                          <a:ea typeface="Lato"/>
                          <a:cs typeface="Times New Roman" panose="02020603050405020304" pitchFamily="18" charset="0"/>
                          <a:sym typeface="Lato"/>
                        </a:rPr>
                        <a:t>Nguyễn</a:t>
                      </a:r>
                      <a:r>
                        <a:rPr lang="en-US" sz="2000" b="1" u="none" baseline="0" dirty="0" smtClean="0">
                          <a:solidFill>
                            <a:schemeClr val="dk2"/>
                          </a:solidFill>
                          <a:latin typeface="Times New Roman" panose="02020603050405020304" pitchFamily="18" charset="0"/>
                          <a:ea typeface="Lato"/>
                          <a:cs typeface="Times New Roman" panose="02020603050405020304" pitchFamily="18" charset="0"/>
                          <a:sym typeface="Lato"/>
                        </a:rPr>
                        <a:t> </a:t>
                      </a:r>
                      <a:r>
                        <a:rPr lang="en-US" sz="2000" b="1" u="none" baseline="0" dirty="0" err="1" smtClean="0">
                          <a:solidFill>
                            <a:schemeClr val="dk2"/>
                          </a:solidFill>
                          <a:latin typeface="Times New Roman" panose="02020603050405020304" pitchFamily="18" charset="0"/>
                          <a:ea typeface="Lato"/>
                          <a:cs typeface="Times New Roman" panose="02020603050405020304" pitchFamily="18" charset="0"/>
                          <a:sym typeface="Lato"/>
                        </a:rPr>
                        <a:t>Hồ</a:t>
                      </a:r>
                      <a:r>
                        <a:rPr lang="en-US" sz="2000" b="1" u="none" baseline="0" dirty="0" smtClean="0">
                          <a:solidFill>
                            <a:schemeClr val="dk2"/>
                          </a:solidFill>
                          <a:latin typeface="Times New Roman" panose="02020603050405020304" pitchFamily="18" charset="0"/>
                          <a:ea typeface="Lato"/>
                          <a:cs typeface="Times New Roman" panose="02020603050405020304" pitchFamily="18" charset="0"/>
                          <a:sym typeface="Lato"/>
                        </a:rPr>
                        <a:t> </a:t>
                      </a:r>
                      <a:r>
                        <a:rPr lang="en-US" sz="2000" b="1" u="none" baseline="0" dirty="0" err="1" smtClean="0">
                          <a:solidFill>
                            <a:schemeClr val="dk2"/>
                          </a:solidFill>
                          <a:latin typeface="Times New Roman" panose="02020603050405020304" pitchFamily="18" charset="0"/>
                          <a:ea typeface="Lato"/>
                          <a:cs typeface="Times New Roman" panose="02020603050405020304" pitchFamily="18" charset="0"/>
                          <a:sym typeface="Lato"/>
                        </a:rPr>
                        <a:t>Phúc</a:t>
                      </a:r>
                      <a:r>
                        <a:rPr lang="en-US" sz="2000" b="1" u="none" baseline="0" dirty="0" smtClean="0">
                          <a:solidFill>
                            <a:schemeClr val="dk2"/>
                          </a:solidFill>
                          <a:latin typeface="Times New Roman" panose="02020603050405020304" pitchFamily="18" charset="0"/>
                          <a:ea typeface="Lato"/>
                          <a:cs typeface="Times New Roman" panose="02020603050405020304" pitchFamily="18" charset="0"/>
                          <a:sym typeface="Lato"/>
                        </a:rPr>
                        <a:t> </a:t>
                      </a:r>
                      <a:r>
                        <a:rPr lang="en-US" sz="2000" b="1" u="none" baseline="0" dirty="0" err="1" smtClean="0">
                          <a:solidFill>
                            <a:schemeClr val="dk2"/>
                          </a:solidFill>
                          <a:latin typeface="Times New Roman" panose="02020603050405020304" pitchFamily="18" charset="0"/>
                          <a:ea typeface="Lato"/>
                          <a:cs typeface="Times New Roman" panose="02020603050405020304" pitchFamily="18" charset="0"/>
                          <a:sym typeface="Lato"/>
                        </a:rPr>
                        <a:t>Thịnh</a:t>
                      </a:r>
                      <a:endParaRPr lang="en-US" sz="2000" b="1" u="none" dirty="0">
                        <a:solidFill>
                          <a:schemeClr val="dk2"/>
                        </a:solidFill>
                        <a:latin typeface="Times New Roman" panose="02020603050405020304" pitchFamily="18" charset="0"/>
                        <a:ea typeface="Lato"/>
                        <a:cs typeface="Times New Roman" panose="02020603050405020304" pitchFamily="18" charset="0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 algn="ctr">
                      <a:noFill/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dash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2000" b="0" i="0" u="none" strike="noStrike" cap="none" dirty="0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Lato"/>
                          <a:cs typeface="Times New Roman" panose="02020603050405020304" pitchFamily="18" charset="0"/>
                          <a:sym typeface="Arial"/>
                        </a:rPr>
                        <a:t>2001210793</a:t>
                      </a:r>
                      <a:endParaRPr lang="en-US" sz="2000" b="0" i="0" u="none" strike="noStrike" cap="none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Lato"/>
                        <a:cs typeface="Times New Roman" panose="02020603050405020304" pitchFamily="18" charset="0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noFill/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dash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0855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6">
            <a:extLst>
              <a:ext uri="{FF2B5EF4-FFF2-40B4-BE49-F238E27FC236}">
                <a16:creationId xmlns:a16="http://schemas.microsoft.com/office/drawing/2014/main" id="{51F73F70-20B4-5D5F-C7B7-686FC64AAF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7616" y="0"/>
            <a:ext cx="6904384" cy="695739"/>
          </a:xfrm>
        </p:spPr>
        <p:txBody>
          <a:bodyPr/>
          <a:lstStyle/>
          <a:p>
            <a:pPr algn="ctr">
              <a:lnSpc>
                <a:spcPct val="200000"/>
              </a:lnSpc>
            </a:pPr>
            <a:r>
              <a:rPr lang="en-US" sz="3000" b="1" dirty="0" smtClean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en-US" sz="3000" b="1" dirty="0" err="1" smtClean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Khảo</a:t>
            </a:r>
            <a:r>
              <a:rPr lang="en-US" sz="3000" b="1" dirty="0" smtClean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dirty="0" err="1" smtClean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Sát</a:t>
            </a:r>
            <a:r>
              <a:rPr lang="en-US" sz="3000" b="1" dirty="0" smtClean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dirty="0" err="1" smtClean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Nghiệp</a:t>
            </a:r>
            <a:r>
              <a:rPr lang="en-US" sz="3000" b="1" dirty="0" smtClean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dirty="0" err="1" smtClean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Vụ</a:t>
            </a:r>
            <a:endParaRPr lang="en-US" sz="3000" b="1" dirty="0">
              <a:solidFill>
                <a:schemeClr val="accent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59026" y="695739"/>
            <a:ext cx="11887200" cy="668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biểu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mẫu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853" t="4320" r="1967" b="-1"/>
          <a:stretch/>
        </p:blipFill>
        <p:spPr>
          <a:xfrm>
            <a:off x="3995275" y="4165646"/>
            <a:ext cx="3784759" cy="252111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7561" y="770647"/>
            <a:ext cx="3089036" cy="354147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9719" y="695739"/>
            <a:ext cx="3837099" cy="50061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9025" y="1364384"/>
            <a:ext cx="3046527" cy="3727380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686443" y="0"/>
            <a:ext cx="505557" cy="365125"/>
          </a:xfrm>
        </p:spPr>
        <p:txBody>
          <a:bodyPr/>
          <a:lstStyle/>
          <a:p>
            <a:fld id="{D379440A-2DED-3643-ADED-9B5C83E7D828}" type="slidenum">
              <a:rPr lang="en-VN" smtClean="0"/>
              <a:pPr/>
              <a:t>9</a:t>
            </a:fld>
            <a:endParaRPr lang="en-VN" dirty="0"/>
          </a:p>
        </p:txBody>
      </p:sp>
    </p:spTree>
    <p:extLst>
      <p:ext uri="{BB962C8B-B14F-4D97-AF65-F5344CB8AC3E}">
        <p14:creationId xmlns:p14="http://schemas.microsoft.com/office/powerpoint/2010/main" val="3725375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CCB754E-070B-3ED3-AA82-85B762C7BA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1485" y="1968158"/>
            <a:ext cx="10515600" cy="2852737"/>
          </a:xfrm>
        </p:spPr>
        <p:txBody>
          <a:bodyPr/>
          <a:lstStyle/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3.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TÍCH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1686443" y="0"/>
            <a:ext cx="505557" cy="365125"/>
          </a:xfrm>
        </p:spPr>
        <p:txBody>
          <a:bodyPr/>
          <a:lstStyle/>
          <a:p>
            <a:fld id="{D379440A-2DED-3643-ADED-9B5C83E7D828}" type="slidenum">
              <a:rPr lang="en-VN" smtClean="0"/>
              <a:pPr/>
              <a:t>10</a:t>
            </a:fld>
            <a:endParaRPr lang="en-VN" dirty="0"/>
          </a:p>
        </p:txBody>
      </p:sp>
    </p:spTree>
    <p:extLst>
      <p:ext uri="{BB962C8B-B14F-4D97-AF65-F5344CB8AC3E}">
        <p14:creationId xmlns:p14="http://schemas.microsoft.com/office/powerpoint/2010/main" val="4028037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6">
            <a:extLst>
              <a:ext uri="{FF2B5EF4-FFF2-40B4-BE49-F238E27FC236}">
                <a16:creationId xmlns:a16="http://schemas.microsoft.com/office/drawing/2014/main" id="{51F73F70-20B4-5D5F-C7B7-686FC64AAF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7616" y="0"/>
            <a:ext cx="6904384" cy="695740"/>
          </a:xfrm>
        </p:spPr>
        <p:txBody>
          <a:bodyPr/>
          <a:lstStyle/>
          <a:p>
            <a:pPr algn="ctr">
              <a:lnSpc>
                <a:spcPct val="200000"/>
              </a:lnSpc>
            </a:pPr>
            <a:r>
              <a:rPr lang="en-US" sz="3000" b="1" dirty="0" smtClean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Case </a:t>
            </a:r>
            <a:r>
              <a:rPr lang="en-US" sz="3000" b="1" dirty="0" err="1" smtClean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Nghiệp</a:t>
            </a:r>
            <a:r>
              <a:rPr lang="en-US" sz="3000" b="1" dirty="0" smtClean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dirty="0" err="1" smtClean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Vụ</a:t>
            </a:r>
            <a:endParaRPr lang="en-US" sz="3000" b="1" dirty="0">
              <a:solidFill>
                <a:schemeClr val="accent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704318" y="6345053"/>
            <a:ext cx="26404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ea typeface="SimSun" panose="02010600030101010101" pitchFamily="2" charset="-122"/>
              </a:rPr>
              <a:t>Sơ</a:t>
            </a:r>
            <a:r>
              <a:rPr lang="en-US" dirty="0"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SimSun" panose="02010600030101010101" pitchFamily="2" charset="-122"/>
              </a:rPr>
              <a:t>đồ</a:t>
            </a:r>
            <a:r>
              <a:rPr lang="en-US" dirty="0">
                <a:latin typeface="Times New Roman" panose="02020603050405020304" pitchFamily="18" charset="0"/>
                <a:ea typeface="SimSun" panose="02010600030101010101" pitchFamily="2" charset="-122"/>
              </a:rPr>
              <a:t> Use-Case </a:t>
            </a:r>
            <a:r>
              <a:rPr lang="en-US" dirty="0" err="1">
                <a:latin typeface="Times New Roman" panose="02020603050405020304" pitchFamily="18" charset="0"/>
                <a:ea typeface="SimSun" panose="02010600030101010101" pitchFamily="2" charset="-122"/>
              </a:rPr>
              <a:t>nghiệp</a:t>
            </a:r>
            <a:r>
              <a:rPr lang="en-US" dirty="0"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SimSun" panose="02010600030101010101" pitchFamily="2" charset="-122"/>
              </a:rPr>
              <a:t>vụ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1686443" y="0"/>
            <a:ext cx="505557" cy="365125"/>
          </a:xfrm>
        </p:spPr>
        <p:txBody>
          <a:bodyPr/>
          <a:lstStyle/>
          <a:p>
            <a:fld id="{D379440A-2DED-3643-ADED-9B5C83E7D828}" type="slidenum">
              <a:rPr lang="en-VN" smtClean="0"/>
              <a:pPr/>
              <a:t>11</a:t>
            </a:fld>
            <a:endParaRPr lang="en-VN"/>
          </a:p>
        </p:txBody>
      </p:sp>
      <p:pic>
        <p:nvPicPr>
          <p:cNvPr id="6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1065149" y="1114210"/>
            <a:ext cx="9918804" cy="4596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319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6">
            <a:extLst>
              <a:ext uri="{FF2B5EF4-FFF2-40B4-BE49-F238E27FC236}">
                <a16:creationId xmlns:a16="http://schemas.microsoft.com/office/drawing/2014/main" id="{51F73F70-20B4-5D5F-C7B7-686FC64AAF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7616" y="0"/>
            <a:ext cx="6904384" cy="695740"/>
          </a:xfrm>
        </p:spPr>
        <p:txBody>
          <a:bodyPr/>
          <a:lstStyle/>
          <a:p>
            <a:pPr algn="ctr">
              <a:lnSpc>
                <a:spcPct val="200000"/>
              </a:lnSpc>
            </a:pPr>
            <a:r>
              <a:rPr lang="en-US" sz="3000" b="1" dirty="0" smtClean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Case </a:t>
            </a:r>
            <a:r>
              <a:rPr lang="en-US" sz="3000" b="1" dirty="0" err="1" smtClean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Nghiệp</a:t>
            </a:r>
            <a:r>
              <a:rPr lang="en-US" sz="3000" b="1" dirty="0" smtClean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dirty="0" err="1" smtClean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Vụ</a:t>
            </a:r>
            <a:endParaRPr lang="en-US" sz="3000" b="1" dirty="0">
              <a:solidFill>
                <a:schemeClr val="accent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74" name="Picture 4" descr="AD_4nXdhCy6-Pn64c_2Vqul2Ir8AOihMVOMCg1tTk4NqPOyphnCOEKpTeyHZVOlnqstJRcZrHZH-9zauezmWJmfCpsKvg31Ilee7qYN4vgYbVMvx47VbFMv6SLhS5XRF17oFebaHuSYBBl3pS4kx7nOtjzg?key=eup8U4egK1Xorg93_kj22rm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059" y="771410"/>
            <a:ext cx="5297516" cy="58719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4330689" y="6319054"/>
            <a:ext cx="3416320" cy="4165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</a:pPr>
            <a:r>
              <a:rPr lang="vi-VN" dirty="0">
                <a:latin typeface="Times New Roman" panose="02020603050405020304" pitchFamily="18" charset="0"/>
                <a:ea typeface="SimSun" panose="02010600030101010101" pitchFamily="2" charset="-122"/>
              </a:rPr>
              <a:t>Quy trình đặt hàng của khách hàng</a:t>
            </a:r>
            <a:endParaRPr lang="en-US" dirty="0">
              <a:latin typeface="Times New Roman" panose="02020603050405020304" pitchFamily="18" charset="0"/>
              <a:ea typeface="SimSun" panose="02010600030101010101" pitchFamily="2" charset="-122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1686443" y="0"/>
            <a:ext cx="505557" cy="365125"/>
          </a:xfrm>
        </p:spPr>
        <p:txBody>
          <a:bodyPr/>
          <a:lstStyle/>
          <a:p>
            <a:fld id="{D379440A-2DED-3643-ADED-9B5C83E7D828}" type="slidenum">
              <a:rPr lang="en-VN" smtClean="0"/>
              <a:pPr/>
              <a:t>12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2248476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6">
            <a:extLst>
              <a:ext uri="{FF2B5EF4-FFF2-40B4-BE49-F238E27FC236}">
                <a16:creationId xmlns:a16="http://schemas.microsoft.com/office/drawing/2014/main" id="{51F73F70-20B4-5D5F-C7B7-686FC64AAF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7616" y="0"/>
            <a:ext cx="6904384" cy="735496"/>
          </a:xfrm>
        </p:spPr>
        <p:txBody>
          <a:bodyPr/>
          <a:lstStyle/>
          <a:p>
            <a:pPr algn="ctr">
              <a:lnSpc>
                <a:spcPct val="200000"/>
              </a:lnSpc>
            </a:pPr>
            <a:r>
              <a:rPr lang="en-US" sz="3000" b="1" dirty="0" smtClean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Case </a:t>
            </a:r>
            <a:r>
              <a:rPr lang="en-US" sz="3000" b="1" dirty="0" err="1" smtClean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3000" b="1" dirty="0" smtClean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dirty="0" err="1" smtClean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endParaRPr lang="en-US" sz="3000" b="1" dirty="0">
              <a:solidFill>
                <a:schemeClr val="accent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19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406" y="735496"/>
            <a:ext cx="10801581" cy="56075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4740456" y="6343090"/>
            <a:ext cx="25058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ea typeface="SimSun" panose="02010600030101010101" pitchFamily="2" charset="-122"/>
              </a:rPr>
              <a:t>Sơ</a:t>
            </a:r>
            <a:r>
              <a:rPr lang="en-US" dirty="0"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SimSun" panose="02010600030101010101" pitchFamily="2" charset="-122"/>
              </a:rPr>
              <a:t>đồ</a:t>
            </a:r>
            <a:r>
              <a:rPr lang="en-US" dirty="0">
                <a:latin typeface="Times New Roman" panose="02020603050405020304" pitchFamily="18" charset="0"/>
                <a:ea typeface="SimSun" panose="02010600030101010101" pitchFamily="2" charset="-122"/>
              </a:rPr>
              <a:t> Use Case </a:t>
            </a:r>
            <a:r>
              <a:rPr lang="en-US" dirty="0" err="1">
                <a:latin typeface="Times New Roman" panose="02020603050405020304" pitchFamily="18" charset="0"/>
                <a:ea typeface="SimSun" panose="02010600030101010101" pitchFamily="2" charset="-122"/>
              </a:rPr>
              <a:t>hệ</a:t>
            </a:r>
            <a:r>
              <a:rPr lang="en-US" dirty="0"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SimSun" panose="02010600030101010101" pitchFamily="2" charset="-122"/>
              </a:rPr>
              <a:t>thống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1686443" y="2623"/>
            <a:ext cx="505557" cy="365125"/>
          </a:xfrm>
        </p:spPr>
        <p:txBody>
          <a:bodyPr/>
          <a:lstStyle/>
          <a:p>
            <a:fld id="{D379440A-2DED-3643-ADED-9B5C83E7D828}" type="slidenum">
              <a:rPr lang="en-VN" smtClean="0"/>
              <a:pPr/>
              <a:t>13</a:t>
            </a:fld>
            <a:endParaRPr lang="en-VN" dirty="0"/>
          </a:p>
        </p:txBody>
      </p:sp>
    </p:spTree>
    <p:extLst>
      <p:ext uri="{BB962C8B-B14F-4D97-AF65-F5344CB8AC3E}">
        <p14:creationId xmlns:p14="http://schemas.microsoft.com/office/powerpoint/2010/main" val="1873862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6">
            <a:extLst>
              <a:ext uri="{FF2B5EF4-FFF2-40B4-BE49-F238E27FC236}">
                <a16:creationId xmlns:a16="http://schemas.microsoft.com/office/drawing/2014/main" id="{51F73F70-20B4-5D5F-C7B7-686FC64AAF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7616" y="0"/>
            <a:ext cx="6904384" cy="735496"/>
          </a:xfrm>
        </p:spPr>
        <p:txBody>
          <a:bodyPr/>
          <a:lstStyle/>
          <a:p>
            <a:pPr algn="ctr">
              <a:lnSpc>
                <a:spcPct val="200000"/>
              </a:lnSpc>
            </a:pPr>
            <a:r>
              <a:rPr lang="en-US" sz="3000" b="1" dirty="0" smtClean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Case </a:t>
            </a:r>
            <a:r>
              <a:rPr lang="en-US" sz="3000" b="1" dirty="0" err="1" smtClean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3000" b="1" dirty="0" smtClean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dirty="0" err="1" smtClean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endParaRPr lang="en-US" sz="3000" b="1" dirty="0">
              <a:solidFill>
                <a:schemeClr val="accent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686443" y="2623"/>
            <a:ext cx="505557" cy="365125"/>
          </a:xfrm>
        </p:spPr>
        <p:txBody>
          <a:bodyPr/>
          <a:lstStyle/>
          <a:p>
            <a:fld id="{D379440A-2DED-3643-ADED-9B5C83E7D828}" type="slidenum">
              <a:rPr lang="en-VN" smtClean="0"/>
              <a:pPr/>
              <a:t>14</a:t>
            </a:fld>
            <a:endParaRPr lang="en-VN" dirty="0"/>
          </a:p>
        </p:txBody>
      </p:sp>
      <p:sp>
        <p:nvSpPr>
          <p:cNvPr id="6" name="TextBox 5"/>
          <p:cNvSpPr txBox="1"/>
          <p:nvPr/>
        </p:nvSpPr>
        <p:spPr>
          <a:xfrm>
            <a:off x="4035635" y="6279502"/>
            <a:ext cx="4704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Đặt</a:t>
            </a:r>
            <a:r>
              <a:rPr lang="en-US" dirty="0" smtClean="0"/>
              <a:t> </a:t>
            </a:r>
            <a:r>
              <a:rPr lang="en-US" dirty="0" err="1" smtClean="0"/>
              <a:t>tả</a:t>
            </a:r>
            <a:r>
              <a:rPr lang="en-US" dirty="0" smtClean="0"/>
              <a:t> use case </a:t>
            </a:r>
            <a:r>
              <a:rPr lang="en-US" dirty="0" err="1" smtClean="0"/>
              <a:t>hệ</a:t>
            </a:r>
            <a:r>
              <a:rPr lang="en-US" dirty="0" smtClean="0"/>
              <a:t> </a:t>
            </a:r>
            <a:r>
              <a:rPr lang="en-US" dirty="0" err="1" smtClean="0"/>
              <a:t>thống</a:t>
            </a:r>
            <a:r>
              <a:rPr lang="en-US" dirty="0" smtClean="0"/>
              <a:t> </a:t>
            </a:r>
            <a:r>
              <a:rPr lang="en-US" dirty="0" err="1" smtClean="0"/>
              <a:t>quy</a:t>
            </a:r>
            <a:r>
              <a:rPr lang="en-US" dirty="0" smtClean="0"/>
              <a:t> </a:t>
            </a:r>
            <a:r>
              <a:rPr lang="en-US" dirty="0" err="1" smtClean="0"/>
              <a:t>trình</a:t>
            </a:r>
            <a:r>
              <a:rPr lang="en-US" dirty="0" smtClean="0"/>
              <a:t> </a:t>
            </a:r>
            <a:r>
              <a:rPr lang="en-US" dirty="0" err="1" smtClean="0"/>
              <a:t>Đổi</a:t>
            </a:r>
            <a:r>
              <a:rPr lang="en-US" dirty="0" smtClean="0"/>
              <a:t> </a:t>
            </a:r>
            <a:r>
              <a:rPr lang="en-US" dirty="0" err="1" smtClean="0"/>
              <a:t>mật</a:t>
            </a:r>
            <a:r>
              <a:rPr lang="en-US" dirty="0" smtClean="0"/>
              <a:t> </a:t>
            </a:r>
            <a:r>
              <a:rPr lang="en-US" dirty="0" err="1" smtClean="0"/>
              <a:t>khẩu</a:t>
            </a:r>
            <a:endParaRPr lang="en-US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0585831"/>
              </p:ext>
            </p:extLst>
          </p:nvPr>
        </p:nvGraphicFramePr>
        <p:xfrm>
          <a:off x="1343608" y="735498"/>
          <a:ext cx="9619861" cy="549212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230016">
                  <a:extLst>
                    <a:ext uri="{9D8B030D-6E8A-4147-A177-3AD203B41FA5}">
                      <a16:colId xmlns:a16="http://schemas.microsoft.com/office/drawing/2014/main" val="3788359279"/>
                    </a:ext>
                  </a:extLst>
                </a:gridCol>
                <a:gridCol w="7389845">
                  <a:extLst>
                    <a:ext uri="{9D8B030D-6E8A-4147-A177-3AD203B41FA5}">
                      <a16:colId xmlns:a16="http://schemas.microsoft.com/office/drawing/2014/main" val="1902806557"/>
                    </a:ext>
                  </a:extLst>
                </a:gridCol>
              </a:tblGrid>
              <a:tr h="285859"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Tên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use case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9826" marR="5982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Đổi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Mật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Khẩu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9826" marR="59826" marT="0" marB="0"/>
                </a:tc>
                <a:extLst>
                  <a:ext uri="{0D108BD9-81ED-4DB2-BD59-A6C34878D82A}">
                    <a16:rowId xmlns:a16="http://schemas.microsoft.com/office/drawing/2014/main" val="959707010"/>
                  </a:ext>
                </a:extLst>
              </a:tr>
              <a:tr h="857576"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Tóm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tắt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9826" marR="5982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Người dùng trong quá trình dùng trang web sẽ có những nguyên nhân khiến cho mình phải đổi mật khẩu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9826" marR="59826" marT="0" marB="0"/>
                </a:tc>
                <a:extLst>
                  <a:ext uri="{0D108BD9-81ED-4DB2-BD59-A6C34878D82A}">
                    <a16:rowId xmlns:a16="http://schemas.microsoft.com/office/drawing/2014/main" val="2469416117"/>
                  </a:ext>
                </a:extLst>
              </a:tr>
              <a:tr h="285859"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Tác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nhân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9826" marR="5982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Người Dùng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9826" marR="59826" marT="0" marB="0"/>
                </a:tc>
                <a:extLst>
                  <a:ext uri="{0D108BD9-81ED-4DB2-BD59-A6C34878D82A}">
                    <a16:rowId xmlns:a16="http://schemas.microsoft.com/office/drawing/2014/main" val="541536907"/>
                  </a:ext>
                </a:extLst>
              </a:tr>
              <a:tr h="285859"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Use case </a:t>
                      </a:r>
                      <a:r>
                        <a:rPr lang="en-US" sz="16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liên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quan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9826" marR="5982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9826" marR="59826" marT="0" marB="0"/>
                </a:tc>
                <a:extLst>
                  <a:ext uri="{0D108BD9-81ED-4DB2-BD59-A6C34878D82A}">
                    <a16:rowId xmlns:a16="http://schemas.microsoft.com/office/drawing/2014/main" val="18597054"/>
                  </a:ext>
                </a:extLst>
              </a:tr>
              <a:tr h="1713135"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Dòng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sự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kiện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chính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9826" marR="59826" marT="0" marB="0"/>
                </a:tc>
                <a:tc>
                  <a:txBody>
                    <a:bodyPr/>
                    <a:lstStyle/>
                    <a:p>
                      <a:pPr marL="342900" lvl="0" indent="-342900" algn="just">
                        <a:lnSpc>
                          <a:spcPct val="13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Font typeface="+mj-lt"/>
                        <a:buAutoNum type="arabicPeriod"/>
                        <a:tabLst>
                          <a:tab pos="269875" algn="l"/>
                        </a:tabLst>
                      </a:pPr>
                      <a:r>
                        <a:rPr lang="en-US" sz="18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Người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dùng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muốn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đổi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mật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khẩu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tài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khoản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của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mình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 algn="just">
                        <a:lnSpc>
                          <a:spcPct val="13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Font typeface="+mj-lt"/>
                        <a:buAutoNum type="arabicPeriod"/>
                        <a:tabLst>
                          <a:tab pos="269875" algn="l"/>
                        </a:tabLst>
                      </a:pPr>
                      <a:r>
                        <a:rPr lang="en-US" sz="18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Nhập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mật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khẩu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hiện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tại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và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mật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khẩu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mới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 algn="just">
                        <a:lnSpc>
                          <a:spcPct val="13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Font typeface="+mj-lt"/>
                        <a:buAutoNum type="arabicPeriod"/>
                        <a:tabLst>
                          <a:tab pos="269875" algn="l"/>
                        </a:tabLst>
                      </a:pPr>
                      <a:r>
                        <a:rPr lang="en-US" sz="18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Hệ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thống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kiểm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mật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khẩu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hiện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tại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 algn="just">
                        <a:lnSpc>
                          <a:spcPct val="13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Font typeface="+mj-lt"/>
                        <a:buAutoNum type="arabicPeriod"/>
                        <a:tabLst>
                          <a:tab pos="269875" algn="l"/>
                        </a:tabLst>
                      </a:pPr>
                      <a:r>
                        <a:rPr lang="en-US" sz="18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Thay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đổi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mật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khẩu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thành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công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826" marR="59826" marT="0" marB="0"/>
                </a:tc>
                <a:extLst>
                  <a:ext uri="{0D108BD9-81ED-4DB2-BD59-A6C34878D82A}">
                    <a16:rowId xmlns:a16="http://schemas.microsoft.com/office/drawing/2014/main" val="2709919483"/>
                  </a:ext>
                </a:extLst>
              </a:tr>
              <a:tr h="1177959"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Dòng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sự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kiện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phụ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9826" marR="5982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8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Các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dòng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thay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thế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</a:t>
                      </a:r>
                    </a:p>
                    <a:p>
                      <a:pPr>
                        <a:lnSpc>
                          <a:spcPct val="13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8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Tại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bước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3: </a:t>
                      </a:r>
                      <a:r>
                        <a:rPr lang="en-US" sz="18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Nếu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mật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khẩu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hiện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tại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không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khớp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sẽ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xuất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ra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lỗi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cho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người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dùng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biết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rằng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đã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thay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đổi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mật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khẩu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thất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bại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9826" marR="59826" marT="0" marB="0"/>
                </a:tc>
                <a:extLst>
                  <a:ext uri="{0D108BD9-81ED-4DB2-BD59-A6C34878D82A}">
                    <a16:rowId xmlns:a16="http://schemas.microsoft.com/office/drawing/2014/main" val="2320064124"/>
                  </a:ext>
                </a:extLst>
              </a:tr>
              <a:tr h="285859"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Điều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kiện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tiên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quyết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9826" marR="5982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Người dùng phải đăng nhập vào hệ thống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9826" marR="59826" marT="0" marB="0"/>
                </a:tc>
                <a:extLst>
                  <a:ext uri="{0D108BD9-81ED-4DB2-BD59-A6C34878D82A}">
                    <a16:rowId xmlns:a16="http://schemas.microsoft.com/office/drawing/2014/main" val="878118402"/>
                  </a:ext>
                </a:extLst>
              </a:tr>
              <a:tr h="285859"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Hậu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điều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kiện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9826" marR="5982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Tiến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hành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đổi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mật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khẩu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thành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công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9826" marR="59826" marT="0" marB="0"/>
                </a:tc>
                <a:extLst>
                  <a:ext uri="{0D108BD9-81ED-4DB2-BD59-A6C34878D82A}">
                    <a16:rowId xmlns:a16="http://schemas.microsoft.com/office/drawing/2014/main" val="30494506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62325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6">
            <a:extLst>
              <a:ext uri="{FF2B5EF4-FFF2-40B4-BE49-F238E27FC236}">
                <a16:creationId xmlns:a16="http://schemas.microsoft.com/office/drawing/2014/main" id="{51F73F70-20B4-5D5F-C7B7-686FC64AAF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7616" y="0"/>
            <a:ext cx="6904384" cy="695739"/>
          </a:xfrm>
        </p:spPr>
        <p:txBody>
          <a:bodyPr/>
          <a:lstStyle/>
          <a:p>
            <a:pPr algn="ctr">
              <a:lnSpc>
                <a:spcPct val="200000"/>
              </a:lnSpc>
            </a:pPr>
            <a:r>
              <a:rPr lang="en-US" sz="3000" b="1" dirty="0" err="1" smtClean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Sơ</a:t>
            </a:r>
            <a:r>
              <a:rPr lang="en-US" sz="3000" b="1" dirty="0" smtClean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dirty="0" err="1" smtClean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sz="3000" b="1" dirty="0" smtClean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dirty="0" err="1" smtClean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Mức</a:t>
            </a:r>
            <a:r>
              <a:rPr lang="en-US" sz="3000" b="1" dirty="0" smtClean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dirty="0" err="1" smtClean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sz="3000" b="1" dirty="0" smtClean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dirty="0" err="1" smtClean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Tích</a:t>
            </a:r>
            <a:endParaRPr lang="en-US" sz="3000" b="1" dirty="0">
              <a:solidFill>
                <a:schemeClr val="accent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12" descr="AD_4nXfSZJ_TuUGrp48JQHr5jn5r76bExqHECg6YLkk5eNTLOGN1GG0KpjKUK5sH79aSrYJfZMxcYhafYGZrDeuZ9uB0WEdIohqV090nzY-M5ACTEKRxw2BJ8oYsVwdEJFmen5b9Ps10bg?key=WNMeWffYn3xcPCe-HWu05YS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456" y="695739"/>
            <a:ext cx="10399891" cy="57232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5062250" y="6376701"/>
            <a:ext cx="19928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ea typeface="SimSun" panose="02010600030101010101" pitchFamily="2" charset="-122"/>
              </a:rPr>
              <a:t>Sơ</a:t>
            </a:r>
            <a:r>
              <a:rPr lang="en-US" dirty="0"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SimSun" panose="02010600030101010101" pitchFamily="2" charset="-122"/>
              </a:rPr>
              <a:t>đồ</a:t>
            </a:r>
            <a:r>
              <a:rPr lang="en-US" dirty="0"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SimSun" panose="02010600030101010101" pitchFamily="2" charset="-122"/>
              </a:rPr>
              <a:t>lớp</a:t>
            </a:r>
            <a:r>
              <a:rPr lang="en-US" dirty="0"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SimSun" panose="02010600030101010101" pitchFamily="2" charset="-122"/>
              </a:rPr>
              <a:t>phân</a:t>
            </a:r>
            <a:r>
              <a:rPr lang="en-US" dirty="0"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SimSun" panose="02010600030101010101" pitchFamily="2" charset="-122"/>
              </a:rPr>
              <a:t>tích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1686443" y="-17256"/>
            <a:ext cx="505557" cy="365125"/>
          </a:xfrm>
        </p:spPr>
        <p:txBody>
          <a:bodyPr/>
          <a:lstStyle/>
          <a:p>
            <a:fld id="{D379440A-2DED-3643-ADED-9B5C83E7D828}" type="slidenum">
              <a:rPr lang="en-VN" smtClean="0"/>
              <a:pPr/>
              <a:t>15</a:t>
            </a:fld>
            <a:endParaRPr lang="en-VN" dirty="0"/>
          </a:p>
        </p:txBody>
      </p:sp>
    </p:spTree>
    <p:extLst>
      <p:ext uri="{BB962C8B-B14F-4D97-AF65-F5344CB8AC3E}">
        <p14:creationId xmlns:p14="http://schemas.microsoft.com/office/powerpoint/2010/main" val="4275157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CCB754E-070B-3ED3-AA82-85B762C7BA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1485" y="1968158"/>
            <a:ext cx="10515600" cy="2852737"/>
          </a:xfrm>
        </p:spPr>
        <p:txBody>
          <a:bodyPr/>
          <a:lstStyle/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4.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CÀI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ĐẶT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1686443" y="0"/>
            <a:ext cx="505557" cy="365125"/>
          </a:xfrm>
        </p:spPr>
        <p:txBody>
          <a:bodyPr/>
          <a:lstStyle/>
          <a:p>
            <a:fld id="{D379440A-2DED-3643-ADED-9B5C83E7D828}" type="slidenum">
              <a:rPr lang="en-VN" smtClean="0"/>
              <a:pPr/>
              <a:t>16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107010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6">
            <a:extLst>
              <a:ext uri="{FF2B5EF4-FFF2-40B4-BE49-F238E27FC236}">
                <a16:creationId xmlns:a16="http://schemas.microsoft.com/office/drawing/2014/main" id="{51F73F70-20B4-5D5F-C7B7-686FC64AAF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7616" y="0"/>
            <a:ext cx="6904384" cy="755374"/>
          </a:xfrm>
        </p:spPr>
        <p:txBody>
          <a:bodyPr/>
          <a:lstStyle/>
          <a:p>
            <a:pPr algn="ctr">
              <a:lnSpc>
                <a:spcPct val="200000"/>
              </a:lnSpc>
            </a:pPr>
            <a:r>
              <a:rPr lang="en-US" sz="3000" b="1" dirty="0" err="1" smtClean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Sơ</a:t>
            </a:r>
            <a:r>
              <a:rPr lang="en-US" sz="3000" b="1" dirty="0" smtClean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dirty="0" err="1" smtClean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sz="3000" b="1" dirty="0" smtClean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dirty="0" err="1" smtClean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Mức</a:t>
            </a:r>
            <a:r>
              <a:rPr lang="en-US" sz="3000" b="1" dirty="0" smtClean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dirty="0" err="1" smtClean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3000" b="1" dirty="0" smtClean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dirty="0" err="1" smtClean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endParaRPr lang="en-US" sz="3000" b="1" dirty="0">
              <a:solidFill>
                <a:schemeClr val="accent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74" name="Picture 18" descr="https://lh7-rt.googleusercontent.com/docsz/AD_4nXfzwJsvIRvW0fJl-sxRCF3R-42yiJFAzUrqOaJ-L8jo5FGqttZ8APX73ApGUdQChw-sBKivi0P2hWo9rUnHRWuzEZAPLiO7LhhdgKFX4d0hDXKQl3hLWgcq7-T_2GYhgi9PYFvndw?key=Wtgq73WaJyuvvsZ3ZPStM4q3"/>
          <p:cNvPicPr>
            <a:picLocks noChangeAspect="1" noChangeArrowheads="1"/>
          </p:cNvPicPr>
          <p:nvPr/>
        </p:nvPicPr>
        <p:blipFill rotWithShape="1"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1"/>
          <a:stretch/>
        </p:blipFill>
        <p:spPr bwMode="auto">
          <a:xfrm>
            <a:off x="1001027" y="755374"/>
            <a:ext cx="10587594" cy="58127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4950494" y="6383427"/>
            <a:ext cx="22910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ea typeface="SimSun" panose="02010600030101010101" pitchFamily="2" charset="-122"/>
              </a:rPr>
              <a:t>Sơ</a:t>
            </a:r>
            <a:r>
              <a:rPr lang="en-US" dirty="0"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SimSun" panose="02010600030101010101" pitchFamily="2" charset="-122"/>
              </a:rPr>
              <a:t>đồ</a:t>
            </a:r>
            <a:r>
              <a:rPr lang="en-US" dirty="0"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SimSun" panose="02010600030101010101" pitchFamily="2" charset="-122"/>
              </a:rPr>
              <a:t>lớp</a:t>
            </a:r>
            <a:r>
              <a:rPr lang="en-US" dirty="0"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SimSun" panose="02010600030101010101" pitchFamily="2" charset="-122"/>
              </a:rPr>
              <a:t>mức</a:t>
            </a:r>
            <a:r>
              <a:rPr lang="en-US" dirty="0"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SimSun" panose="02010600030101010101" pitchFamily="2" charset="-122"/>
              </a:rPr>
              <a:t>thiết</a:t>
            </a:r>
            <a:r>
              <a:rPr lang="en-US" dirty="0"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SimSun" panose="02010600030101010101" pitchFamily="2" charset="-122"/>
              </a:rPr>
              <a:t>kế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1686443" y="12562"/>
            <a:ext cx="505557" cy="365125"/>
          </a:xfrm>
        </p:spPr>
        <p:txBody>
          <a:bodyPr/>
          <a:lstStyle/>
          <a:p>
            <a:fld id="{D379440A-2DED-3643-ADED-9B5C83E7D828}" type="slidenum">
              <a:rPr lang="en-VN" smtClean="0"/>
              <a:pPr/>
              <a:t>17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543730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6">
            <a:extLst>
              <a:ext uri="{FF2B5EF4-FFF2-40B4-BE49-F238E27FC236}">
                <a16:creationId xmlns:a16="http://schemas.microsoft.com/office/drawing/2014/main" id="{51F73F70-20B4-5D5F-C7B7-686FC64AAF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7616" y="0"/>
            <a:ext cx="6904384" cy="755374"/>
          </a:xfrm>
        </p:spPr>
        <p:txBody>
          <a:bodyPr/>
          <a:lstStyle/>
          <a:p>
            <a:pPr algn="ctr">
              <a:lnSpc>
                <a:spcPct val="200000"/>
              </a:lnSpc>
            </a:pPr>
            <a:r>
              <a:rPr lang="en-US" sz="3000" b="1" dirty="0" err="1" smtClean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sz="3000" b="1" dirty="0" smtClean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dirty="0" err="1" smtClean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3000" b="1" dirty="0" smtClean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3 </a:t>
            </a:r>
            <a:r>
              <a:rPr lang="en-US" sz="3000" b="1" dirty="0" err="1" smtClean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Lớp</a:t>
            </a:r>
            <a:endParaRPr lang="en-US" sz="3000" b="1" dirty="0">
              <a:solidFill>
                <a:schemeClr val="accent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1" name="Picture 8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5135" y="755374"/>
            <a:ext cx="7159737" cy="45164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7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755373"/>
            <a:ext cx="4838007" cy="43276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1010602" y="5083012"/>
            <a:ext cx="2816797" cy="4165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</a:pPr>
            <a:r>
              <a:rPr lang="vi-VN" dirty="0">
                <a:latin typeface="Times New Roman" panose="02020603050405020304" pitchFamily="18" charset="0"/>
                <a:ea typeface="SimSun" panose="02010600030101010101" pitchFamily="2" charset="-122"/>
              </a:rPr>
              <a:t>Sơ đồ 3 lớp tra cứu giỏ hàng</a:t>
            </a:r>
            <a:endParaRPr lang="en-US" dirty="0">
              <a:latin typeface="Times New Roman" panose="02020603050405020304" pitchFamily="18" charset="0"/>
              <a:ea typeface="SimSun" panose="02010600030101010101" pitchFamily="2" charset="-122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927067" y="5271796"/>
            <a:ext cx="3175869" cy="4165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</a:pPr>
            <a:r>
              <a:rPr lang="vi-VN" dirty="0">
                <a:latin typeface="Times New Roman" panose="02020603050405020304" pitchFamily="18" charset="0"/>
                <a:ea typeface="SimSun" panose="02010600030101010101" pitchFamily="2" charset="-122"/>
              </a:rPr>
              <a:t>Sơ đồ 3 lớp chức năng nhập kho</a:t>
            </a:r>
            <a:endParaRPr lang="en-US" dirty="0">
              <a:latin typeface="Times New Roman" panose="02020603050405020304" pitchFamily="18" charset="0"/>
              <a:ea typeface="SimSun" panose="02010600030101010101" pitchFamily="2" charset="-122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686443" y="12562"/>
            <a:ext cx="505557" cy="365125"/>
          </a:xfrm>
        </p:spPr>
        <p:txBody>
          <a:bodyPr/>
          <a:lstStyle/>
          <a:p>
            <a:fld id="{D379440A-2DED-3643-ADED-9B5C83E7D828}" type="slidenum">
              <a:rPr lang="en-VN" smtClean="0"/>
              <a:pPr/>
              <a:t>18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2474350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6">
            <a:extLst>
              <a:ext uri="{FF2B5EF4-FFF2-40B4-BE49-F238E27FC236}">
                <a16:creationId xmlns:a16="http://schemas.microsoft.com/office/drawing/2014/main" id="{51F73F70-20B4-5D5F-C7B7-686FC64AAF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7616" y="125128"/>
            <a:ext cx="6904384" cy="693019"/>
          </a:xfrm>
        </p:spPr>
        <p:txBody>
          <a:bodyPr>
            <a:noAutofit/>
          </a:bodyPr>
          <a:lstStyle/>
          <a:p>
            <a:pPr algn="ctr">
              <a:lnSpc>
                <a:spcPct val="200000"/>
              </a:lnSpc>
            </a:pPr>
            <a:r>
              <a:rPr lang="en-US" sz="3000" b="1" dirty="0" err="1" smtClean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BẢNG</a:t>
            </a:r>
            <a:r>
              <a:rPr lang="en-US" sz="3000" b="1" dirty="0" smtClean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dirty="0" err="1" smtClean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sz="3000" b="1" dirty="0" smtClean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dirty="0" err="1" smtClean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endParaRPr lang="en-US" sz="3000" b="1" dirty="0">
              <a:solidFill>
                <a:schemeClr val="accent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7544622"/>
              </p:ext>
            </p:extLst>
          </p:nvPr>
        </p:nvGraphicFramePr>
        <p:xfrm>
          <a:off x="67378" y="729113"/>
          <a:ext cx="12031578" cy="59700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999">
                  <a:extLst>
                    <a:ext uri="{9D8B030D-6E8A-4147-A177-3AD203B41FA5}">
                      <a16:colId xmlns:a16="http://schemas.microsoft.com/office/drawing/2014/main" val="1676688870"/>
                    </a:ext>
                  </a:extLst>
                </a:gridCol>
                <a:gridCol w="7452435">
                  <a:extLst>
                    <a:ext uri="{9D8B030D-6E8A-4147-A177-3AD203B41FA5}">
                      <a16:colId xmlns:a16="http://schemas.microsoft.com/office/drawing/2014/main" val="4097433316"/>
                    </a:ext>
                  </a:extLst>
                </a:gridCol>
                <a:gridCol w="1250302">
                  <a:extLst>
                    <a:ext uri="{9D8B030D-6E8A-4147-A177-3AD203B41FA5}">
                      <a16:colId xmlns:a16="http://schemas.microsoft.com/office/drawing/2014/main" val="2557433702"/>
                    </a:ext>
                  </a:extLst>
                </a:gridCol>
                <a:gridCol w="1060842">
                  <a:extLst>
                    <a:ext uri="{9D8B030D-6E8A-4147-A177-3AD203B41FA5}">
                      <a16:colId xmlns:a16="http://schemas.microsoft.com/office/drawing/2014/main" val="4222277379"/>
                    </a:ext>
                  </a:extLst>
                </a:gridCol>
              </a:tblGrid>
              <a:tr h="405946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Họ</a:t>
                      </a:r>
                      <a:r>
                        <a:rPr lang="en-US" sz="16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và</a:t>
                      </a:r>
                      <a:r>
                        <a:rPr lang="en-US" sz="16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tên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Công</a:t>
                      </a:r>
                      <a:r>
                        <a:rPr lang="en-US" sz="16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việc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Hoàn</a:t>
                      </a:r>
                      <a:r>
                        <a:rPr lang="en-US" sz="16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thành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Ghi</a:t>
                      </a:r>
                      <a:r>
                        <a:rPr lang="en-US" sz="1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chú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86289683"/>
                  </a:ext>
                </a:extLst>
              </a:tr>
              <a:tr h="405946">
                <a:tc rowSpan="4">
                  <a:txBody>
                    <a:bodyPr/>
                    <a:lstStyle/>
                    <a:p>
                      <a:pPr algn="ctr"/>
                      <a:r>
                        <a:rPr lang="en-US" sz="16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Nguyễn</a:t>
                      </a:r>
                      <a:r>
                        <a:rPr lang="en-US" sz="16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Minh </a:t>
                      </a:r>
                      <a:r>
                        <a:rPr lang="en-US" sz="160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Hiếu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Đăng</a:t>
                      </a:r>
                      <a:r>
                        <a:rPr lang="en-US" sz="1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nhập</a:t>
                      </a:r>
                      <a:r>
                        <a:rPr lang="en-US" sz="1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sz="16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đăng</a:t>
                      </a:r>
                      <a:r>
                        <a:rPr lang="en-US" sz="1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xuất</a:t>
                      </a:r>
                      <a:r>
                        <a:rPr lang="en-US" sz="1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sz="16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đổi</a:t>
                      </a:r>
                      <a:r>
                        <a:rPr lang="en-US" sz="1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mật</a:t>
                      </a:r>
                      <a:r>
                        <a:rPr lang="en-US" sz="1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khẩu</a:t>
                      </a:r>
                      <a:r>
                        <a:rPr lang="en-US" sz="1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i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95%</a:t>
                      </a:r>
                      <a:endParaRPr lang="en-US" sz="1400" i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i="1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21525148"/>
                  </a:ext>
                </a:extLst>
              </a:tr>
              <a:tr h="405946">
                <a:tc vMerge="1">
                  <a:txBody>
                    <a:bodyPr/>
                    <a:lstStyle/>
                    <a:p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Khách</a:t>
                      </a:r>
                      <a:r>
                        <a:rPr lang="en-US" sz="1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hàng</a:t>
                      </a:r>
                      <a:r>
                        <a:rPr lang="en-US" sz="1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 </a:t>
                      </a:r>
                      <a:r>
                        <a:rPr lang="en-US" sz="16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</a:t>
                      </a:r>
                      <a:r>
                        <a:rPr lang="en-US" sz="1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cứu</a:t>
                      </a:r>
                      <a:r>
                        <a:rPr lang="en-US" sz="1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sản</a:t>
                      </a:r>
                      <a:r>
                        <a:rPr lang="en-US" sz="1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phẩm</a:t>
                      </a:r>
                      <a:r>
                        <a:rPr lang="en-US" sz="1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sz="16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Loại</a:t>
                      </a:r>
                      <a:r>
                        <a:rPr lang="en-US" sz="1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sản</a:t>
                      </a:r>
                      <a:r>
                        <a:rPr lang="en-US" sz="1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phẩm</a:t>
                      </a:r>
                      <a:r>
                        <a:rPr lang="en-US" sz="1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sz="16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Đặt</a:t>
                      </a:r>
                      <a:r>
                        <a:rPr lang="en-US" sz="1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hàng</a:t>
                      </a:r>
                      <a:r>
                        <a:rPr lang="en-US" sz="1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sz="16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hủy</a:t>
                      </a:r>
                      <a:r>
                        <a:rPr lang="en-US" sz="1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hàng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i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i="1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88133424"/>
                  </a:ext>
                </a:extLst>
              </a:tr>
              <a:tr h="636869">
                <a:tc vMerge="1">
                  <a:txBody>
                    <a:bodyPr/>
                    <a:lstStyle/>
                    <a:p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Quản</a:t>
                      </a:r>
                      <a:r>
                        <a:rPr lang="en-US" sz="1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lý</a:t>
                      </a:r>
                      <a:r>
                        <a:rPr lang="en-US" sz="1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danh</a:t>
                      </a:r>
                      <a:r>
                        <a:rPr lang="en-US" sz="1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mục</a:t>
                      </a:r>
                      <a:r>
                        <a:rPr lang="en-US" sz="1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 </a:t>
                      </a:r>
                      <a:r>
                        <a:rPr lang="en-US" sz="16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Loại</a:t>
                      </a:r>
                      <a:r>
                        <a:rPr lang="en-US" sz="1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hàng</a:t>
                      </a:r>
                      <a:r>
                        <a:rPr lang="en-US" sz="1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sz="16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Loại</a:t>
                      </a:r>
                      <a:r>
                        <a:rPr lang="en-US" sz="1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hàng</a:t>
                      </a:r>
                      <a:r>
                        <a:rPr lang="en-US" sz="1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Phụ</a:t>
                      </a:r>
                      <a:r>
                        <a:rPr lang="en-US" sz="1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sz="16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Mặt</a:t>
                      </a:r>
                      <a:r>
                        <a:rPr lang="en-US" sz="1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hàng</a:t>
                      </a:r>
                      <a:r>
                        <a:rPr lang="en-US" sz="1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sz="16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Khách</a:t>
                      </a:r>
                      <a:r>
                        <a:rPr lang="en-US" sz="1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hàng</a:t>
                      </a:r>
                      <a:r>
                        <a:rPr lang="en-US" sz="1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sz="16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Nhà</a:t>
                      </a:r>
                      <a:r>
                        <a:rPr lang="en-US" sz="1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Sản</a:t>
                      </a:r>
                      <a:r>
                        <a:rPr lang="en-US" sz="1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xuất</a:t>
                      </a:r>
                      <a:r>
                        <a:rPr lang="en-US" sz="1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sz="16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Nhân</a:t>
                      </a:r>
                      <a:r>
                        <a:rPr lang="en-US" sz="1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viên</a:t>
                      </a:r>
                      <a:r>
                        <a:rPr lang="en-US" sz="1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sz="16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Phòng</a:t>
                      </a:r>
                      <a:r>
                        <a:rPr lang="en-US" sz="16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ban.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i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i="1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91209623"/>
                  </a:ext>
                </a:extLst>
              </a:tr>
              <a:tr h="405946">
                <a:tc vMerge="1">
                  <a:txBody>
                    <a:bodyPr/>
                    <a:lstStyle/>
                    <a:p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vi-VN" sz="1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Thiết kế, cài đặt cơ sở dữ liệu.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i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i="1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56646063"/>
                  </a:ext>
                </a:extLst>
              </a:tr>
              <a:tr h="405946">
                <a:tc rowSpan="4"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Mai </a:t>
                      </a:r>
                      <a:r>
                        <a:rPr lang="en-US" sz="16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Thế</a:t>
                      </a:r>
                      <a:r>
                        <a:rPr lang="en-US" sz="16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Vinh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vi-VN" sz="1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Nhân viên: Xử lý đơn hàng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i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i="1" dirty="0" err="1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Hiếu</a:t>
                      </a:r>
                      <a:r>
                        <a:rPr lang="en-US" sz="1400" i="1" baseline="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i="1" baseline="0" dirty="0" err="1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hỗ</a:t>
                      </a:r>
                      <a:r>
                        <a:rPr lang="en-US" sz="1400" i="1" baseline="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i="1" baseline="0" dirty="0" err="1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trợ</a:t>
                      </a:r>
                      <a:endParaRPr lang="en-US" sz="1400" i="1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3173827"/>
                  </a:ext>
                </a:extLst>
              </a:tr>
              <a:tr h="405946">
                <a:tc vMerge="1">
                  <a:txBody>
                    <a:bodyPr/>
                    <a:lstStyle/>
                    <a:p>
                      <a:pPr algn="ctr"/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Chức</a:t>
                      </a:r>
                      <a:r>
                        <a:rPr lang="en-US" sz="1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năng</a:t>
                      </a:r>
                      <a:r>
                        <a:rPr lang="en-US" sz="1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chatbox</a:t>
                      </a:r>
                      <a:r>
                        <a:rPr lang="en-US" sz="1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giao</a:t>
                      </a:r>
                      <a:r>
                        <a:rPr lang="en-US" sz="1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tiếp</a:t>
                      </a:r>
                      <a:r>
                        <a:rPr lang="en-US" sz="1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với</a:t>
                      </a:r>
                      <a:r>
                        <a:rPr lang="en-US" sz="1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khách</a:t>
                      </a:r>
                      <a:r>
                        <a:rPr lang="en-US" sz="1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hàng</a:t>
                      </a:r>
                      <a:r>
                        <a:rPr lang="en-US" sz="1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i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i="1" dirty="0" err="1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Hiếu</a:t>
                      </a:r>
                      <a:r>
                        <a:rPr lang="en-US" sz="1400" i="1" baseline="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i="1" baseline="0" dirty="0" err="1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hỗ</a:t>
                      </a:r>
                      <a:r>
                        <a:rPr lang="en-US" sz="1400" i="1" baseline="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i="1" baseline="0" dirty="0" err="1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trợ</a:t>
                      </a:r>
                      <a:endParaRPr lang="en-US" sz="1400" i="1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12456867"/>
                  </a:ext>
                </a:extLst>
              </a:tr>
              <a:tr h="63686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Quản</a:t>
                      </a:r>
                      <a:r>
                        <a:rPr lang="en-US" sz="1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lý</a:t>
                      </a:r>
                      <a:r>
                        <a:rPr lang="en-US" sz="1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kho</a:t>
                      </a:r>
                      <a:r>
                        <a:rPr lang="en-US" sz="1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 Q</a:t>
                      </a:r>
                      <a:r>
                        <a:rPr lang="vi-VN" sz="1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uản lý vị trí lưu trữ sản phẩm trên ngăn kệ</a:t>
                      </a:r>
                      <a:r>
                        <a:rPr lang="en-US" sz="1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sz="16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Nhập</a:t>
                      </a:r>
                      <a:r>
                        <a:rPr lang="en-US" sz="1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kho</a:t>
                      </a:r>
                      <a:r>
                        <a:rPr lang="en-US" sz="1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sz="16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Xuất</a:t>
                      </a:r>
                      <a:r>
                        <a:rPr lang="en-US" sz="16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kho</a:t>
                      </a:r>
                      <a:r>
                        <a:rPr lang="en-US" sz="16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endParaRPr lang="en-US" sz="1600" baseline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r>
                        <a:rPr lang="en-US" sz="16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Cảnh</a:t>
                      </a:r>
                      <a:r>
                        <a:rPr lang="en-US" sz="1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báo</a:t>
                      </a:r>
                      <a:r>
                        <a:rPr lang="en-US" sz="1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sản</a:t>
                      </a:r>
                      <a:r>
                        <a:rPr lang="en-US" sz="1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phẩm</a:t>
                      </a:r>
                      <a:r>
                        <a:rPr lang="en-US" sz="1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sắp</a:t>
                      </a:r>
                      <a:r>
                        <a:rPr lang="en-US" sz="1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hết</a:t>
                      </a:r>
                      <a:r>
                        <a:rPr lang="en-US" sz="1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hạn</a:t>
                      </a:r>
                      <a:r>
                        <a:rPr lang="en-US" sz="1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sử</a:t>
                      </a:r>
                      <a:r>
                        <a:rPr lang="en-US" sz="1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dụng</a:t>
                      </a:r>
                      <a:r>
                        <a:rPr lang="en-US" sz="1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i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i="1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32319223"/>
                  </a:ext>
                </a:extLst>
              </a:tr>
              <a:tr h="405946">
                <a:tc vMerge="1">
                  <a:txBody>
                    <a:bodyPr/>
                    <a:lstStyle/>
                    <a:p>
                      <a:pPr algn="ctr"/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Khảo</a:t>
                      </a:r>
                      <a:r>
                        <a:rPr lang="en-US" sz="1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sát</a:t>
                      </a:r>
                      <a:r>
                        <a:rPr lang="en-US" sz="1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sz="16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phân</a:t>
                      </a:r>
                      <a:r>
                        <a:rPr lang="en-US" sz="1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tích</a:t>
                      </a:r>
                      <a:r>
                        <a:rPr lang="en-US" sz="1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sz="16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thiết</a:t>
                      </a:r>
                      <a:r>
                        <a:rPr lang="en-US" sz="1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kế</a:t>
                      </a:r>
                      <a:r>
                        <a:rPr lang="en-US" sz="1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hệ</a:t>
                      </a:r>
                      <a:r>
                        <a:rPr lang="en-US" sz="1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thống</a:t>
                      </a:r>
                      <a:r>
                        <a:rPr lang="en-US" sz="1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i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i="1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17844546"/>
                  </a:ext>
                </a:extLst>
              </a:tr>
              <a:tr h="405946">
                <a:tc rowSpan="4">
                  <a:txBody>
                    <a:bodyPr/>
                    <a:lstStyle/>
                    <a:p>
                      <a:pPr algn="ctr"/>
                      <a:r>
                        <a:rPr lang="en-US" sz="16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Nguyễn</a:t>
                      </a:r>
                      <a:r>
                        <a:rPr lang="en-US" sz="16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Hồ</a:t>
                      </a:r>
                      <a:r>
                        <a:rPr lang="en-US" sz="16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Phúc</a:t>
                      </a:r>
                      <a:r>
                        <a:rPr lang="en-US" sz="16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Thịnh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Khảo</a:t>
                      </a:r>
                      <a:r>
                        <a:rPr lang="en-US" sz="1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sát</a:t>
                      </a:r>
                      <a:r>
                        <a:rPr lang="en-US" sz="1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sz="16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phân</a:t>
                      </a:r>
                      <a:r>
                        <a:rPr lang="en-US" sz="1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tích</a:t>
                      </a:r>
                      <a:r>
                        <a:rPr lang="en-US" sz="1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sz="16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thiết</a:t>
                      </a:r>
                      <a:r>
                        <a:rPr lang="en-US" sz="1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kế</a:t>
                      </a:r>
                      <a:r>
                        <a:rPr lang="en-US" sz="1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hệ</a:t>
                      </a:r>
                      <a:r>
                        <a:rPr lang="en-US" sz="1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thống</a:t>
                      </a:r>
                      <a:r>
                        <a:rPr lang="en-US" sz="1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i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i="1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33785228"/>
                  </a:ext>
                </a:extLst>
              </a:tr>
              <a:tr h="405946">
                <a:tc vMerge="1">
                  <a:txBody>
                    <a:bodyPr/>
                    <a:lstStyle/>
                    <a:p>
                      <a:pPr algn="ctr"/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Thanh</a:t>
                      </a:r>
                      <a:r>
                        <a:rPr lang="en-US" sz="1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toán</a:t>
                      </a:r>
                      <a:r>
                        <a:rPr lang="en-US" sz="1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online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i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i="1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03565047"/>
                  </a:ext>
                </a:extLst>
              </a:tr>
              <a:tr h="40594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Nhân</a:t>
                      </a:r>
                      <a:r>
                        <a:rPr lang="en-US" sz="16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viên</a:t>
                      </a:r>
                      <a:r>
                        <a:rPr lang="en-US" sz="16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giao</a:t>
                      </a:r>
                      <a:r>
                        <a:rPr lang="en-US" sz="16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hàng</a:t>
                      </a:r>
                      <a:endParaRPr lang="en-US" sz="160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i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85%</a:t>
                      </a:r>
                      <a:endParaRPr lang="en-US" sz="1400" i="1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i="1" dirty="0" err="1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Hiếu</a:t>
                      </a:r>
                      <a:r>
                        <a:rPr lang="en-US" sz="1400" i="1" baseline="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i="1" baseline="0" dirty="0" err="1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hỗ</a:t>
                      </a:r>
                      <a:r>
                        <a:rPr lang="en-US" sz="1400" i="1" baseline="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i="1" baseline="0" dirty="0" err="1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trợ</a:t>
                      </a:r>
                      <a:endParaRPr lang="en-US" sz="1400" i="1" dirty="0" smtClean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34360585"/>
                  </a:ext>
                </a:extLst>
              </a:tr>
              <a:tr h="636869">
                <a:tc vMerge="1">
                  <a:txBody>
                    <a:bodyPr/>
                    <a:lstStyle/>
                    <a:p>
                      <a:pPr algn="ctr"/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vi-VN" sz="1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Thống kê số lượng bán theo ngày, tuần của từng loại</a:t>
                      </a:r>
                      <a:r>
                        <a:rPr lang="en-US" sz="1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vi-VN" sz="1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mặt hàng</a:t>
                      </a:r>
                      <a:r>
                        <a:rPr lang="en-US" sz="1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sz="16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loại</a:t>
                      </a:r>
                      <a:r>
                        <a:rPr lang="en-US" sz="1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khách</a:t>
                      </a:r>
                      <a:r>
                        <a:rPr lang="en-US" sz="1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hàng</a:t>
                      </a:r>
                      <a:r>
                        <a:rPr lang="en-US" sz="1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tiêu</a:t>
                      </a:r>
                      <a:r>
                        <a:rPr lang="en-US" sz="1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thụ</a:t>
                      </a:r>
                      <a:r>
                        <a:rPr lang="en-US" sz="1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</a:t>
                      </a:r>
                      <a:r>
                        <a:rPr lang="en-US" sz="16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vi-VN" sz="1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số lượng khách hàng mới/cũ theo từng năm.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i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i="1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49521722"/>
                  </a:ext>
                </a:extLst>
              </a:tr>
            </a:tbl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1686443" y="0"/>
            <a:ext cx="505557" cy="365125"/>
          </a:xfrm>
        </p:spPr>
        <p:txBody>
          <a:bodyPr/>
          <a:lstStyle/>
          <a:p>
            <a:fld id="{D379440A-2DED-3643-ADED-9B5C83E7D828}" type="slidenum">
              <a:rPr lang="en-VN" smtClean="0"/>
              <a:pPr/>
              <a:t>1</a:t>
            </a:fld>
            <a:endParaRPr lang="en-VN" dirty="0"/>
          </a:p>
        </p:txBody>
      </p:sp>
    </p:spTree>
    <p:extLst>
      <p:ext uri="{BB962C8B-B14F-4D97-AF65-F5344CB8AC3E}">
        <p14:creationId xmlns:p14="http://schemas.microsoft.com/office/powerpoint/2010/main" val="2528995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6">
            <a:extLst>
              <a:ext uri="{FF2B5EF4-FFF2-40B4-BE49-F238E27FC236}">
                <a16:creationId xmlns:a16="http://schemas.microsoft.com/office/drawing/2014/main" id="{51F73F70-20B4-5D5F-C7B7-686FC64AAF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7616" y="0"/>
            <a:ext cx="6904384" cy="755374"/>
          </a:xfrm>
        </p:spPr>
        <p:txBody>
          <a:bodyPr/>
          <a:lstStyle/>
          <a:p>
            <a:pPr algn="ctr">
              <a:lnSpc>
                <a:spcPct val="200000"/>
              </a:lnSpc>
            </a:pPr>
            <a:r>
              <a:rPr lang="en-US" sz="3000" b="1" dirty="0" err="1" smtClean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3000" b="1" dirty="0" smtClean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dirty="0" err="1" smtClean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sz="3000" b="1" dirty="0" smtClean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dirty="0" err="1" smtClean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sz="3000" b="1" dirty="0" smtClean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dirty="0" err="1" smtClean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Sở</a:t>
            </a:r>
            <a:r>
              <a:rPr lang="en-US" sz="3000" b="1" dirty="0" smtClean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dirty="0" err="1" smtClean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sz="3000" b="1" dirty="0" smtClean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dirty="0" err="1" smtClean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endParaRPr lang="en-US" sz="3000" b="1" dirty="0">
              <a:solidFill>
                <a:schemeClr val="accent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1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7" t="4643" r="584" b="1372"/>
          <a:stretch/>
        </p:blipFill>
        <p:spPr bwMode="auto">
          <a:xfrm>
            <a:off x="830424" y="712586"/>
            <a:ext cx="10151706" cy="5647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4677415" y="6317124"/>
            <a:ext cx="24577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ea typeface="SimSun" panose="02010600030101010101" pitchFamily="2" charset="-122"/>
              </a:rPr>
              <a:t>Mô</a:t>
            </a:r>
            <a:r>
              <a:rPr lang="en-US" dirty="0"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SimSun" panose="02010600030101010101" pitchFamily="2" charset="-122"/>
              </a:rPr>
              <a:t>hình</a:t>
            </a:r>
            <a:r>
              <a:rPr lang="en-US" dirty="0"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SimSun" panose="02010600030101010101" pitchFamily="2" charset="-122"/>
              </a:rPr>
              <a:t>dữ</a:t>
            </a:r>
            <a:r>
              <a:rPr lang="en-US" dirty="0"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SimSun" panose="02010600030101010101" pitchFamily="2" charset="-122"/>
              </a:rPr>
              <a:t>liệu</a:t>
            </a:r>
            <a:r>
              <a:rPr lang="en-US" dirty="0"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SimSun" panose="02010600030101010101" pitchFamily="2" charset="-122"/>
              </a:rPr>
              <a:t>quan</a:t>
            </a:r>
            <a:r>
              <a:rPr lang="en-US" dirty="0"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SimSun" panose="02010600030101010101" pitchFamily="2" charset="-122"/>
              </a:rPr>
              <a:t>hệ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1686443" y="12562"/>
            <a:ext cx="505557" cy="365125"/>
          </a:xfrm>
        </p:spPr>
        <p:txBody>
          <a:bodyPr/>
          <a:lstStyle/>
          <a:p>
            <a:fld id="{D379440A-2DED-3643-ADED-9B5C83E7D828}" type="slidenum">
              <a:rPr lang="en-VN" smtClean="0"/>
              <a:pPr/>
              <a:t>19</a:t>
            </a:fld>
            <a:endParaRPr lang="en-VN" dirty="0"/>
          </a:p>
        </p:txBody>
      </p:sp>
    </p:spTree>
    <p:extLst>
      <p:ext uri="{BB962C8B-B14F-4D97-AF65-F5344CB8AC3E}">
        <p14:creationId xmlns:p14="http://schemas.microsoft.com/office/powerpoint/2010/main" val="356364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6">
            <a:extLst>
              <a:ext uri="{FF2B5EF4-FFF2-40B4-BE49-F238E27FC236}">
                <a16:creationId xmlns:a16="http://schemas.microsoft.com/office/drawing/2014/main" id="{51F73F70-20B4-5D5F-C7B7-686FC64AAF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7616" y="0"/>
            <a:ext cx="6904384" cy="755374"/>
          </a:xfrm>
        </p:spPr>
        <p:txBody>
          <a:bodyPr/>
          <a:lstStyle/>
          <a:p>
            <a:pPr algn="ctr">
              <a:lnSpc>
                <a:spcPct val="200000"/>
              </a:lnSpc>
            </a:pPr>
            <a:r>
              <a:rPr lang="en-US" sz="3000" b="1" dirty="0" err="1" smtClean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3000" b="1" dirty="0" smtClean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dirty="0" err="1" smtClean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sz="3000" b="1" dirty="0" smtClean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dirty="0" err="1" smtClean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sz="3000" b="1" dirty="0" smtClean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dirty="0" err="1" smtClean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endParaRPr lang="en-US" sz="3000" b="1" dirty="0">
              <a:solidFill>
                <a:schemeClr val="accent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079" y="755374"/>
            <a:ext cx="10654366" cy="558085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857562" y="6336233"/>
            <a:ext cx="2677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Giao</a:t>
            </a:r>
            <a:r>
              <a:rPr lang="en-US" dirty="0" smtClean="0"/>
              <a:t> </a:t>
            </a:r>
            <a:r>
              <a:rPr lang="en-US" dirty="0" err="1" smtClean="0"/>
              <a:t>diện</a:t>
            </a:r>
            <a:r>
              <a:rPr lang="en-US" dirty="0" smtClean="0"/>
              <a:t> </a:t>
            </a:r>
            <a:r>
              <a:rPr lang="en-US" dirty="0" err="1" smtClean="0"/>
              <a:t>trang</a:t>
            </a:r>
            <a:r>
              <a:rPr lang="en-US" dirty="0" smtClean="0"/>
              <a:t> </a:t>
            </a:r>
            <a:r>
              <a:rPr lang="en-US" dirty="0" err="1" smtClean="0"/>
              <a:t>đăng</a:t>
            </a:r>
            <a:r>
              <a:rPr lang="en-US" dirty="0" smtClean="0"/>
              <a:t> </a:t>
            </a:r>
            <a:r>
              <a:rPr lang="en-US" dirty="0" err="1" smtClean="0"/>
              <a:t>nhập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686443" y="0"/>
            <a:ext cx="505557" cy="365125"/>
          </a:xfrm>
        </p:spPr>
        <p:txBody>
          <a:bodyPr/>
          <a:lstStyle/>
          <a:p>
            <a:fld id="{D379440A-2DED-3643-ADED-9B5C83E7D828}" type="slidenum">
              <a:rPr lang="en-VN" smtClean="0"/>
              <a:pPr/>
              <a:t>20</a:t>
            </a:fld>
            <a:endParaRPr lang="en-VN" dirty="0"/>
          </a:p>
        </p:txBody>
      </p:sp>
    </p:spTree>
    <p:extLst>
      <p:ext uri="{BB962C8B-B14F-4D97-AF65-F5344CB8AC3E}">
        <p14:creationId xmlns:p14="http://schemas.microsoft.com/office/powerpoint/2010/main" val="141395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6">
            <a:extLst>
              <a:ext uri="{FF2B5EF4-FFF2-40B4-BE49-F238E27FC236}">
                <a16:creationId xmlns:a16="http://schemas.microsoft.com/office/drawing/2014/main" id="{51F73F70-20B4-5D5F-C7B7-686FC64AAF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7616" y="0"/>
            <a:ext cx="6904384" cy="755374"/>
          </a:xfrm>
        </p:spPr>
        <p:txBody>
          <a:bodyPr/>
          <a:lstStyle/>
          <a:p>
            <a:pPr algn="ctr">
              <a:lnSpc>
                <a:spcPct val="200000"/>
              </a:lnSpc>
            </a:pPr>
            <a:r>
              <a:rPr lang="en-US" sz="3000" b="1" dirty="0" err="1" smtClean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3000" b="1" dirty="0" smtClean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dirty="0" err="1" smtClean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sz="3000" b="1" dirty="0" smtClean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dirty="0" err="1" smtClean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sz="3000" b="1" dirty="0" smtClean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dirty="0" err="1" smtClean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endParaRPr lang="en-US" sz="3000" b="1" dirty="0">
              <a:solidFill>
                <a:schemeClr val="accent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857562" y="6336233"/>
            <a:ext cx="25085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trang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đặt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729" y="759078"/>
            <a:ext cx="5921066" cy="5577155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686443" y="-3704"/>
            <a:ext cx="505557" cy="365125"/>
          </a:xfrm>
        </p:spPr>
        <p:txBody>
          <a:bodyPr/>
          <a:lstStyle/>
          <a:p>
            <a:fld id="{D379440A-2DED-3643-ADED-9B5C83E7D828}" type="slidenum">
              <a:rPr lang="en-VN" smtClean="0"/>
              <a:pPr/>
              <a:t>21</a:t>
            </a:fld>
            <a:endParaRPr lang="en-VN" dirty="0"/>
          </a:p>
        </p:txBody>
      </p:sp>
    </p:spTree>
    <p:extLst>
      <p:ext uri="{BB962C8B-B14F-4D97-AF65-F5344CB8AC3E}">
        <p14:creationId xmlns:p14="http://schemas.microsoft.com/office/powerpoint/2010/main" val="1615085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6">
            <a:extLst>
              <a:ext uri="{FF2B5EF4-FFF2-40B4-BE49-F238E27FC236}">
                <a16:creationId xmlns:a16="http://schemas.microsoft.com/office/drawing/2014/main" id="{51F73F70-20B4-5D5F-C7B7-686FC64AAF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7616" y="0"/>
            <a:ext cx="6904384" cy="755374"/>
          </a:xfrm>
        </p:spPr>
        <p:txBody>
          <a:bodyPr/>
          <a:lstStyle/>
          <a:p>
            <a:pPr algn="ctr">
              <a:lnSpc>
                <a:spcPct val="200000"/>
              </a:lnSpc>
            </a:pPr>
            <a:r>
              <a:rPr lang="en-US" sz="3000" b="1" dirty="0" err="1" smtClean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3000" b="1" dirty="0" smtClean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dirty="0" err="1" smtClean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sz="3000" b="1" dirty="0" smtClean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dirty="0" err="1" smtClean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sz="3000" b="1" dirty="0" smtClean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dirty="0" err="1" smtClean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endParaRPr lang="en-US" sz="3000" b="1" dirty="0">
              <a:solidFill>
                <a:schemeClr val="accent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106604" y="6317572"/>
            <a:ext cx="2010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nhập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kho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686443" y="-3704"/>
            <a:ext cx="505557" cy="365125"/>
          </a:xfrm>
        </p:spPr>
        <p:txBody>
          <a:bodyPr/>
          <a:lstStyle/>
          <a:p>
            <a:fld id="{D379440A-2DED-3643-ADED-9B5C83E7D828}" type="slidenum">
              <a:rPr lang="en-VN" smtClean="0"/>
              <a:pPr/>
              <a:t>22</a:t>
            </a:fld>
            <a:endParaRPr lang="en-VN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2217" y="1250303"/>
            <a:ext cx="9799262" cy="4404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067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6">
            <a:extLst>
              <a:ext uri="{FF2B5EF4-FFF2-40B4-BE49-F238E27FC236}">
                <a16:creationId xmlns:a16="http://schemas.microsoft.com/office/drawing/2014/main" id="{51F73F70-20B4-5D5F-C7B7-686FC64AAF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7616" y="0"/>
            <a:ext cx="6904384" cy="755374"/>
          </a:xfrm>
        </p:spPr>
        <p:txBody>
          <a:bodyPr/>
          <a:lstStyle/>
          <a:p>
            <a:pPr algn="ctr">
              <a:lnSpc>
                <a:spcPct val="200000"/>
              </a:lnSpc>
            </a:pPr>
            <a:r>
              <a:rPr lang="en-US" sz="3000" b="1" dirty="0" err="1" smtClean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3000" b="1" dirty="0" smtClean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dirty="0" err="1" smtClean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sz="3000" b="1" dirty="0" smtClean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dirty="0" err="1" smtClean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sz="3000" b="1" dirty="0" smtClean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dirty="0" err="1" smtClean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endParaRPr lang="en-US" sz="3000" b="1" dirty="0">
              <a:solidFill>
                <a:schemeClr val="accent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960197" y="6336232"/>
            <a:ext cx="1938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xuất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kho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686443" y="-3704"/>
            <a:ext cx="505557" cy="365125"/>
          </a:xfrm>
        </p:spPr>
        <p:txBody>
          <a:bodyPr/>
          <a:lstStyle/>
          <a:p>
            <a:fld id="{D379440A-2DED-3643-ADED-9B5C83E7D828}" type="slidenum">
              <a:rPr lang="en-VN" smtClean="0"/>
              <a:pPr/>
              <a:t>23</a:t>
            </a:fld>
            <a:endParaRPr lang="en-V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506" y="1342099"/>
            <a:ext cx="9750183" cy="4407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687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6">
            <a:extLst>
              <a:ext uri="{FF2B5EF4-FFF2-40B4-BE49-F238E27FC236}">
                <a16:creationId xmlns:a16="http://schemas.microsoft.com/office/drawing/2014/main" id="{51F73F70-20B4-5D5F-C7B7-686FC64AAF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7616" y="0"/>
            <a:ext cx="6904384" cy="755374"/>
          </a:xfrm>
        </p:spPr>
        <p:txBody>
          <a:bodyPr/>
          <a:lstStyle/>
          <a:p>
            <a:pPr algn="ctr">
              <a:lnSpc>
                <a:spcPct val="200000"/>
              </a:lnSpc>
            </a:pPr>
            <a:r>
              <a:rPr lang="en-US" sz="3000" b="1" dirty="0" err="1" smtClean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3000" b="1" dirty="0" smtClean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dirty="0" err="1" smtClean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sz="3000" b="1" dirty="0" smtClean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dirty="0" err="1" smtClean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sz="3000" b="1" dirty="0" smtClean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dirty="0" err="1" smtClean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endParaRPr lang="en-US" sz="3000" b="1" dirty="0">
              <a:solidFill>
                <a:schemeClr val="accent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904256" y="6336232"/>
            <a:ext cx="3845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dõi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kho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686443" y="-3704"/>
            <a:ext cx="505557" cy="365125"/>
          </a:xfrm>
        </p:spPr>
        <p:txBody>
          <a:bodyPr/>
          <a:lstStyle/>
          <a:p>
            <a:fld id="{D379440A-2DED-3643-ADED-9B5C83E7D828}" type="slidenum">
              <a:rPr lang="en-VN" smtClean="0"/>
              <a:pPr/>
              <a:t>24</a:t>
            </a:fld>
            <a:endParaRPr lang="en-VN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985" y="1342099"/>
            <a:ext cx="9863954" cy="4407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728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6">
            <a:extLst>
              <a:ext uri="{FF2B5EF4-FFF2-40B4-BE49-F238E27FC236}">
                <a16:creationId xmlns:a16="http://schemas.microsoft.com/office/drawing/2014/main" id="{51F73F70-20B4-5D5F-C7B7-686FC64AAF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7616" y="0"/>
            <a:ext cx="6904384" cy="755374"/>
          </a:xfrm>
        </p:spPr>
        <p:txBody>
          <a:bodyPr/>
          <a:lstStyle/>
          <a:p>
            <a:pPr algn="ctr">
              <a:lnSpc>
                <a:spcPct val="200000"/>
              </a:lnSpc>
            </a:pPr>
            <a:r>
              <a:rPr lang="en-US" sz="3000" b="1" dirty="0" err="1" smtClean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3000" b="1" dirty="0" smtClean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dirty="0" err="1" smtClean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sz="3000" b="1" dirty="0" smtClean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dirty="0" err="1" smtClean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sz="3000" b="1" dirty="0" smtClean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dirty="0" err="1" smtClean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endParaRPr lang="en-US" sz="3000" b="1" dirty="0">
              <a:solidFill>
                <a:schemeClr val="accent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904256" y="6336232"/>
            <a:ext cx="2525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vị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trí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686443" y="-3704"/>
            <a:ext cx="505557" cy="365125"/>
          </a:xfrm>
        </p:spPr>
        <p:txBody>
          <a:bodyPr/>
          <a:lstStyle/>
          <a:p>
            <a:fld id="{D379440A-2DED-3643-ADED-9B5C83E7D828}" type="slidenum">
              <a:rPr lang="en-VN" smtClean="0"/>
              <a:pPr/>
              <a:t>25</a:t>
            </a:fld>
            <a:endParaRPr lang="en-V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858" y="1342099"/>
            <a:ext cx="9634207" cy="4407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183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CCB754E-070B-3ED3-AA82-85B762C7BA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1485" y="1968158"/>
            <a:ext cx="10515600" cy="2852737"/>
          </a:xfrm>
        </p:spPr>
        <p:txBody>
          <a:bodyPr/>
          <a:lstStyle/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5.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LUẬN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1686443" y="0"/>
            <a:ext cx="505557" cy="365125"/>
          </a:xfrm>
        </p:spPr>
        <p:txBody>
          <a:bodyPr/>
          <a:lstStyle/>
          <a:p>
            <a:fld id="{D379440A-2DED-3643-ADED-9B5C83E7D828}" type="slidenum">
              <a:rPr lang="en-VN" smtClean="0"/>
              <a:pPr/>
              <a:t>26</a:t>
            </a:fld>
            <a:endParaRPr lang="en-VN" dirty="0"/>
          </a:p>
        </p:txBody>
      </p:sp>
    </p:spTree>
    <p:extLst>
      <p:ext uri="{BB962C8B-B14F-4D97-AF65-F5344CB8AC3E}">
        <p14:creationId xmlns:p14="http://schemas.microsoft.com/office/powerpoint/2010/main" val="1956838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703957"/>
            <a:ext cx="12192000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400" i="1" dirty="0" smtClean="0">
                <a:latin typeface="+mj-lt"/>
              </a:rPr>
              <a:t>Kết </a:t>
            </a:r>
            <a:r>
              <a:rPr lang="vi-VN" sz="3400" i="1" dirty="0">
                <a:latin typeface="+mj-lt"/>
              </a:rPr>
              <a:t>quả đạt được từ dự án</a:t>
            </a:r>
            <a:r>
              <a:rPr lang="vi-VN" sz="3400" i="1" dirty="0" smtClean="0">
                <a:latin typeface="+mj-lt"/>
              </a:rPr>
              <a:t>:</a:t>
            </a:r>
            <a:r>
              <a:rPr lang="en-US" sz="3400" i="1" dirty="0" smtClean="0">
                <a:latin typeface="+mj-lt"/>
              </a:rPr>
              <a:t/>
            </a:r>
            <a:br>
              <a:rPr lang="en-US" sz="3400" i="1" dirty="0" smtClean="0">
                <a:latin typeface="+mj-lt"/>
              </a:rPr>
            </a:br>
            <a:endParaRPr lang="vi-VN" sz="3400" i="1" dirty="0">
              <a:latin typeface="+mj-lt"/>
            </a:endParaRPr>
          </a:p>
          <a:p>
            <a:r>
              <a:rPr lang="en-US" sz="32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vi-VN" sz="32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Các chức năng chính:</a:t>
            </a:r>
            <a:r>
              <a:rPr lang="vi-VN" sz="2800" i="1" dirty="0">
                <a:latin typeface="+mj-lt"/>
              </a:rPr>
              <a:t/>
            </a:r>
            <a:br>
              <a:rPr lang="vi-VN" sz="2800" i="1" dirty="0">
                <a:latin typeface="+mj-lt"/>
              </a:rPr>
            </a:br>
            <a:r>
              <a:rPr lang="en-US" sz="2800" i="1" dirty="0" smtClean="0">
                <a:latin typeface="+mj-lt"/>
              </a:rPr>
              <a:t>	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vi-V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Đăng nhập, đăng xuất, đổi mật khẩu: Đảm bảo an toàn và bảo mật.</a:t>
            </a:r>
            <a:br>
              <a:rPr lang="vi-V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- </a:t>
            </a:r>
            <a:r>
              <a:rPr lang="vi-V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Quản trị người dùng: Quản lý tài khoản, vai trò, quyền hạn.</a:t>
            </a:r>
            <a:br>
              <a:rPr lang="vi-V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- </a:t>
            </a:r>
            <a:r>
              <a:rPr lang="vi-V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Quản lý danh mục: Loại hàng, mặt hàng, khách hàng, nhân viên, phòng ban.</a:t>
            </a:r>
            <a:br>
              <a:rPr lang="vi-V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vi-V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Khách hàng tra cứu sản phẩm: Tìm kiếm linh hoạt theo tên, loại, loại phụ.</a:t>
            </a:r>
            <a:br>
              <a:rPr lang="vi-V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- </a:t>
            </a:r>
            <a:r>
              <a:rPr lang="vi-V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Đặt hàng, thanh toán, hủy hàng: Quy trình thuận tiện.</a:t>
            </a:r>
            <a:br>
              <a:rPr lang="vi-V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vi-V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Nhân viên xuất hóa đơn: Nhanh chóng, chuyên nghiệp.</a:t>
            </a:r>
            <a:br>
              <a:rPr lang="vi-V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-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Nhập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xuất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kho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Theo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dõi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tình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trạng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kho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hiệu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quả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vi-V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2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vi-VN" sz="32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Kết </a:t>
            </a:r>
            <a:r>
              <a:rPr lang="vi-VN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quả đạt được:</a:t>
            </a:r>
          </a:p>
          <a:p>
            <a:r>
              <a:rPr lang="en-US" sz="2800" i="1" dirty="0">
                <a:latin typeface="+mj-lt"/>
              </a:rPr>
              <a:t>	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vi-V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Thể </a:t>
            </a:r>
            <a:r>
              <a:rPr lang="vi-V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hiện sự hợp tác hiệu quả của nhóm.</a:t>
            </a:r>
          </a:p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- </a:t>
            </a:r>
            <a:r>
              <a:rPr lang="vi-V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Đặt </a:t>
            </a:r>
            <a:r>
              <a:rPr lang="vi-V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nền tảng cho cải tiến và phát triển trong tương lai.</a:t>
            </a:r>
          </a:p>
        </p:txBody>
      </p:sp>
      <p:sp>
        <p:nvSpPr>
          <p:cNvPr id="4" name="Title 16">
            <a:extLst>
              <a:ext uri="{FF2B5EF4-FFF2-40B4-BE49-F238E27FC236}">
                <a16:creationId xmlns:a16="http://schemas.microsoft.com/office/drawing/2014/main" id="{51F73F70-20B4-5D5F-C7B7-686FC64AAF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7616" y="-1"/>
            <a:ext cx="6904384" cy="703957"/>
          </a:xfrm>
        </p:spPr>
        <p:txBody>
          <a:bodyPr/>
          <a:lstStyle/>
          <a:p>
            <a:pPr algn="ctr">
              <a:lnSpc>
                <a:spcPct val="200000"/>
              </a:lnSpc>
            </a:pPr>
            <a:r>
              <a:rPr lang="en-US" sz="3000" b="1" dirty="0" err="1" smtClean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3000" b="1" dirty="0" smtClean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dirty="0" err="1" smtClean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Luận</a:t>
            </a:r>
            <a:endParaRPr lang="en-US" sz="3000" b="1" dirty="0">
              <a:solidFill>
                <a:schemeClr val="accent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1686443" y="-13148"/>
            <a:ext cx="505557" cy="365125"/>
          </a:xfrm>
        </p:spPr>
        <p:txBody>
          <a:bodyPr/>
          <a:lstStyle/>
          <a:p>
            <a:fld id="{D379440A-2DED-3643-ADED-9B5C83E7D828}" type="slidenum">
              <a:rPr lang="en-VN" smtClean="0"/>
              <a:pPr/>
              <a:t>27</a:t>
            </a:fld>
            <a:endParaRPr lang="en-VN" dirty="0"/>
          </a:p>
        </p:txBody>
      </p:sp>
    </p:spTree>
    <p:extLst>
      <p:ext uri="{BB962C8B-B14F-4D97-AF65-F5344CB8AC3E}">
        <p14:creationId xmlns:p14="http://schemas.microsoft.com/office/powerpoint/2010/main" val="4039235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CCB754E-070B-3ED3-AA82-85B762C7BA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1485" y="1968158"/>
            <a:ext cx="10515600" cy="2852737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THAM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KHẢO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1686443" y="0"/>
            <a:ext cx="505557" cy="365125"/>
          </a:xfrm>
        </p:spPr>
        <p:txBody>
          <a:bodyPr/>
          <a:lstStyle/>
          <a:p>
            <a:fld id="{D379440A-2DED-3643-ADED-9B5C83E7D828}" type="slidenum">
              <a:rPr lang="en-VN" smtClean="0"/>
              <a:pPr/>
              <a:t>28</a:t>
            </a:fld>
            <a:endParaRPr lang="en-VN" dirty="0"/>
          </a:p>
        </p:txBody>
      </p:sp>
    </p:spTree>
    <p:extLst>
      <p:ext uri="{BB962C8B-B14F-4D97-AF65-F5344CB8AC3E}">
        <p14:creationId xmlns:p14="http://schemas.microsoft.com/office/powerpoint/2010/main" val="285016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00C85047-1550-B1F6-9A32-6F35D1693E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4423156"/>
              </p:ext>
            </p:extLst>
          </p:nvPr>
        </p:nvGraphicFramePr>
        <p:xfrm>
          <a:off x="442706" y="1036237"/>
          <a:ext cx="8972550" cy="47777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00904">
                  <a:extLst>
                    <a:ext uri="{9D8B030D-6E8A-4147-A177-3AD203B41FA5}">
                      <a16:colId xmlns:a16="http://schemas.microsoft.com/office/drawing/2014/main" val="905323403"/>
                    </a:ext>
                  </a:extLst>
                </a:gridCol>
                <a:gridCol w="8271646">
                  <a:extLst>
                    <a:ext uri="{9D8B030D-6E8A-4147-A177-3AD203B41FA5}">
                      <a16:colId xmlns:a16="http://schemas.microsoft.com/office/drawing/2014/main" val="2368393747"/>
                    </a:ext>
                  </a:extLst>
                </a:gridCol>
              </a:tblGrid>
              <a:tr h="796290">
                <a:tc>
                  <a:txBody>
                    <a:bodyPr/>
                    <a:lstStyle/>
                    <a:p>
                      <a:r>
                        <a:rPr lang="en-US" sz="3000" b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30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3000" b="1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Giới</a:t>
                      </a:r>
                      <a:r>
                        <a:rPr lang="en-US" sz="3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3000" b="1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thiệu</a:t>
                      </a:r>
                      <a:endParaRPr lang="en-US" sz="30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80318949"/>
                  </a:ext>
                </a:extLst>
              </a:tr>
              <a:tr h="796290">
                <a:tc>
                  <a:txBody>
                    <a:bodyPr/>
                    <a:lstStyle/>
                    <a:p>
                      <a:r>
                        <a:rPr lang="en-US" sz="3000" b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30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3000" b="1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Khảo</a:t>
                      </a:r>
                      <a:r>
                        <a:rPr lang="en-US" sz="3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3000" b="1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sát</a:t>
                      </a:r>
                      <a:r>
                        <a:rPr lang="en-US" sz="3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3000" b="1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nghiệp</a:t>
                      </a:r>
                      <a:r>
                        <a:rPr lang="en-US" sz="3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3000" b="1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vụ</a:t>
                      </a:r>
                      <a:endParaRPr lang="en-US" sz="30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53321248"/>
                  </a:ext>
                </a:extLst>
              </a:tr>
              <a:tr h="796290">
                <a:tc>
                  <a:txBody>
                    <a:bodyPr/>
                    <a:lstStyle/>
                    <a:p>
                      <a:r>
                        <a:rPr lang="en-US" sz="3000" b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30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3000" b="1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Phân</a:t>
                      </a:r>
                      <a:r>
                        <a:rPr lang="en-US" sz="3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3000" b="1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tích</a:t>
                      </a:r>
                      <a:r>
                        <a:rPr lang="en-US" sz="3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3000" b="1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nghiệp</a:t>
                      </a:r>
                      <a:r>
                        <a:rPr lang="en-US" sz="3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3000" b="1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vụ</a:t>
                      </a:r>
                      <a:endParaRPr lang="en-US" sz="30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71096154"/>
                  </a:ext>
                </a:extLst>
              </a:tr>
              <a:tr h="796290">
                <a:tc>
                  <a:txBody>
                    <a:bodyPr/>
                    <a:lstStyle/>
                    <a:p>
                      <a:r>
                        <a:rPr lang="en-US" sz="3000" b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30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3000" b="1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Thiết</a:t>
                      </a:r>
                      <a:r>
                        <a:rPr lang="en-US" sz="30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3000" b="1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kế</a:t>
                      </a:r>
                      <a:r>
                        <a:rPr lang="en-US" sz="30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sz="3000" b="1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cài</a:t>
                      </a:r>
                      <a:r>
                        <a:rPr lang="en-US" sz="30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3000" b="1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đặt</a:t>
                      </a:r>
                      <a:endParaRPr lang="en-US" sz="30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91356798"/>
                  </a:ext>
                </a:extLst>
              </a:tr>
              <a:tr h="796290">
                <a:tc>
                  <a:txBody>
                    <a:bodyPr/>
                    <a:lstStyle/>
                    <a:p>
                      <a:r>
                        <a:rPr lang="en-US" sz="3000" b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sz="30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3000" b="1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Kết</a:t>
                      </a:r>
                      <a:r>
                        <a:rPr lang="en-US" sz="3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3000" b="1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luận</a:t>
                      </a:r>
                      <a:endParaRPr lang="en-US" sz="30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52430717"/>
                  </a:ext>
                </a:extLst>
              </a:tr>
              <a:tr h="796290">
                <a:tc>
                  <a:txBody>
                    <a:bodyPr/>
                    <a:lstStyle/>
                    <a:p>
                      <a:r>
                        <a:rPr lang="en-US" sz="3000" b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sz="30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3000" b="1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Tài</a:t>
                      </a:r>
                      <a:r>
                        <a:rPr lang="en-US" sz="30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3000" b="1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liệu</a:t>
                      </a:r>
                      <a:r>
                        <a:rPr lang="en-US" sz="30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3000" b="1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tham</a:t>
                      </a:r>
                      <a:r>
                        <a:rPr lang="en-US" sz="30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3000" b="1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khảo</a:t>
                      </a:r>
                      <a:endParaRPr lang="en-US" sz="30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44506001"/>
                  </a:ext>
                </a:extLst>
              </a:tr>
            </a:tbl>
          </a:graphicData>
        </a:graphic>
      </p:graphicFrame>
      <p:sp>
        <p:nvSpPr>
          <p:cNvPr id="9" name="Title 16">
            <a:extLst>
              <a:ext uri="{FF2B5EF4-FFF2-40B4-BE49-F238E27FC236}">
                <a16:creationId xmlns:a16="http://schemas.microsoft.com/office/drawing/2014/main" id="{51F73F70-20B4-5D5F-C7B7-686FC64AAF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7616" y="139148"/>
            <a:ext cx="6904384" cy="556591"/>
          </a:xfrm>
        </p:spPr>
        <p:txBody>
          <a:bodyPr/>
          <a:lstStyle/>
          <a:p>
            <a:pPr algn="ctr">
              <a:lnSpc>
                <a:spcPct val="200000"/>
              </a:lnSpc>
            </a:pPr>
            <a:r>
              <a:rPr lang="en-US" sz="3000" b="1" dirty="0" err="1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NỘI</a:t>
            </a:r>
            <a:r>
              <a:rPr lang="en-US" sz="3000" b="1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DUNG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1686443" y="0"/>
            <a:ext cx="505557" cy="365125"/>
          </a:xfrm>
        </p:spPr>
        <p:txBody>
          <a:bodyPr/>
          <a:lstStyle/>
          <a:p>
            <a:fld id="{D379440A-2DED-3643-ADED-9B5C83E7D828}" type="slidenum">
              <a:rPr lang="en-VN" smtClean="0"/>
              <a:pPr/>
              <a:t>2</a:t>
            </a:fld>
            <a:endParaRPr lang="en-VN" dirty="0"/>
          </a:p>
        </p:txBody>
      </p:sp>
    </p:spTree>
    <p:extLst>
      <p:ext uri="{BB962C8B-B14F-4D97-AF65-F5344CB8AC3E}">
        <p14:creationId xmlns:p14="http://schemas.microsoft.com/office/powerpoint/2010/main" val="897658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CCB754E-070B-3ED3-AA82-85B762C7BA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495" y="746450"/>
            <a:ext cx="11980505" cy="5943599"/>
          </a:xfrm>
        </p:spPr>
        <p:txBody>
          <a:bodyPr/>
          <a:lstStyle/>
          <a:p>
            <a:r>
              <a:rPr lang="en-US" sz="2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Tiếng</a:t>
            </a: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Việt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05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105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[1] </a:t>
            </a:r>
            <a:r>
              <a:rPr lang="en-US" sz="2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Hoàng</a:t>
            </a: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Thị</a:t>
            </a: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Liên</a:t>
            </a: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Chi, </a:t>
            </a:r>
            <a:r>
              <a:rPr lang="en-US" sz="2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Nguyễn</a:t>
            </a: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Văn</a:t>
            </a: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Lễ</a:t>
            </a: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6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Giáo</a:t>
            </a:r>
            <a:r>
              <a:rPr lang="en-US" sz="26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sz="26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sz="26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sở</a:t>
            </a:r>
            <a:r>
              <a:rPr lang="en-US" sz="26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sz="26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Khoa</a:t>
            </a: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CNTT</a:t>
            </a: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2021</a:t>
            </a:r>
            <a:b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[2] </a:t>
            </a:r>
            <a:r>
              <a:rPr lang="en-US" sz="2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Phạm</a:t>
            </a: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Nguyễn</a:t>
            </a: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Cương</a:t>
            </a: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- </a:t>
            </a:r>
            <a:r>
              <a:rPr lang="en-US" sz="2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Nguyễn</a:t>
            </a: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Trần</a:t>
            </a: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Minh </a:t>
            </a:r>
            <a:r>
              <a:rPr lang="en-US" sz="2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Thư</a:t>
            </a: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en-US" sz="2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Hồ</a:t>
            </a: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Bảo</a:t>
            </a: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Quốc</a:t>
            </a: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6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Giáo</a:t>
            </a:r>
            <a:r>
              <a:rPr lang="en-US" sz="26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sz="26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sz="26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tích</a:t>
            </a:r>
            <a:r>
              <a:rPr lang="en-US" sz="26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26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sz="26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26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26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26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tin </a:t>
            </a:r>
            <a:r>
              <a:rPr lang="en-US" sz="26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US" sz="26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hướng</a:t>
            </a:r>
            <a:r>
              <a:rPr lang="en-US" sz="26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đối</a:t>
            </a:r>
            <a:r>
              <a:rPr lang="en-US" sz="26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tượng</a:t>
            </a: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Nhà</a:t>
            </a: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xuất</a:t>
            </a: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bản</a:t>
            </a: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Khoa</a:t>
            </a: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kỹ</a:t>
            </a: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thuật</a:t>
            </a: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2022.</a:t>
            </a:r>
            <a:b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[3] </a:t>
            </a:r>
            <a:r>
              <a:rPr lang="en-US" sz="2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Khoa</a:t>
            </a: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CNTT</a:t>
            </a: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giảng</a:t>
            </a: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hành</a:t>
            </a: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tích</a:t>
            </a: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HTTT</a:t>
            </a: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Lưu</a:t>
            </a: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hành</a:t>
            </a: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nội</a:t>
            </a: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bộ</a:t>
            </a: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2023.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05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105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Tiếng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Anh</a:t>
            </a:r>
            <a:r>
              <a:rPr lang="en-US" sz="1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1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[4] Joseph D. Booth, Angular succinctly, 2019.</a:t>
            </a: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Website</a:t>
            </a:r>
            <a:r>
              <a:rPr lang="en-US" sz="1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1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[5] </a:t>
            </a:r>
            <a:r>
              <a:rPr lang="en-US" sz="2600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https://</a:t>
            </a:r>
            <a:r>
              <a:rPr lang="en-US" sz="2600" u="sng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sandbox.vnpayment.vn</a:t>
            </a:r>
            <a:r>
              <a:rPr lang="en-US" sz="2600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sz="2600" u="sng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apis</a:t>
            </a:r>
            <a:r>
              <a:rPr lang="en-US" sz="2600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/docs/</a:t>
            </a:r>
            <a:r>
              <a:rPr lang="en-US" sz="2600" u="sng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thanh</a:t>
            </a:r>
            <a:r>
              <a:rPr lang="en-US" sz="2600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sz="2600" u="sng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toan</a:t>
            </a:r>
            <a:r>
              <a:rPr lang="en-US" sz="2600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-pay/</a:t>
            </a:r>
            <a:r>
              <a:rPr lang="en-US" sz="2600" u="sng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pay.html</a:t>
            </a: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[6] </a:t>
            </a:r>
            <a:r>
              <a:rPr lang="en-US" sz="2600" u="sng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</a:t>
            </a:r>
            <a:r>
              <a:rPr lang="en-US" sz="2600" u="sng" dirty="0" err="1" smtClean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www.w3schools.com</a:t>
            </a:r>
            <a:r>
              <a:rPr lang="en-US" sz="2600" u="sng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/</a:t>
            </a: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[7] https://</a:t>
            </a:r>
            <a:r>
              <a:rPr lang="en-US" sz="2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learn.microsoft.com</a:t>
            </a: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sz="2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en</a:t>
            </a: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-us/</a:t>
            </a:r>
            <a:r>
              <a:rPr lang="en-US" sz="2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aspnet</a:t>
            </a: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/core/?view=</a:t>
            </a:r>
            <a:r>
              <a:rPr lang="en-US" sz="2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aspnetcore</a:t>
            </a: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-8.0</a:t>
            </a:r>
            <a:endParaRPr lang="en-US" sz="2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16">
            <a:extLst>
              <a:ext uri="{FF2B5EF4-FFF2-40B4-BE49-F238E27FC236}">
                <a16:creationId xmlns:a16="http://schemas.microsoft.com/office/drawing/2014/main" id="{51F73F70-20B4-5D5F-C7B7-686FC64AAF3D}"/>
              </a:ext>
            </a:extLst>
          </p:cNvPr>
          <p:cNvSpPr txBox="1">
            <a:spLocks/>
          </p:cNvSpPr>
          <p:nvPr/>
        </p:nvSpPr>
        <p:spPr>
          <a:xfrm>
            <a:off x="5287616" y="74646"/>
            <a:ext cx="6904384" cy="671804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200000"/>
              </a:lnSpc>
            </a:pPr>
            <a:r>
              <a:rPr lang="en-US" sz="3000" b="1" dirty="0" err="1" smtClean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r>
              <a:rPr lang="en-US" sz="3000" b="1" dirty="0" smtClean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dirty="0" err="1" smtClean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sz="3000" b="1" dirty="0" smtClean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dirty="0" err="1" smtClean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Tham</a:t>
            </a:r>
            <a:r>
              <a:rPr lang="en-US" sz="3000" b="1" dirty="0" smtClean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dirty="0" err="1" smtClean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Khảo</a:t>
            </a:r>
            <a:endParaRPr lang="en-US" sz="3000" b="1" dirty="0">
              <a:solidFill>
                <a:schemeClr val="accent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1686443" y="0"/>
            <a:ext cx="505557" cy="365125"/>
          </a:xfrm>
        </p:spPr>
        <p:txBody>
          <a:bodyPr/>
          <a:lstStyle/>
          <a:p>
            <a:fld id="{D379440A-2DED-3643-ADED-9B5C83E7D828}" type="slidenum">
              <a:rPr lang="en-VN" smtClean="0"/>
              <a:pPr/>
              <a:t>29</a:t>
            </a:fld>
            <a:endParaRPr lang="en-VN" dirty="0"/>
          </a:p>
        </p:txBody>
      </p:sp>
    </p:spTree>
    <p:extLst>
      <p:ext uri="{BB962C8B-B14F-4D97-AF65-F5344CB8AC3E}">
        <p14:creationId xmlns:p14="http://schemas.microsoft.com/office/powerpoint/2010/main" val="1390525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CCB754E-070B-3ED3-AA82-85B762C7BA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1485" y="1968158"/>
            <a:ext cx="10515600" cy="2852737"/>
          </a:xfrm>
        </p:spPr>
        <p:txBody>
          <a:bodyPr/>
          <a:lstStyle/>
          <a:p>
            <a:pPr algn="ctr"/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CẢM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ƠN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THẦY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CÔ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BẠN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LẮNG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NGHE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3904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CCB754E-070B-3ED3-AA82-85B762C7BA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607" y="2027793"/>
            <a:ext cx="10515600" cy="2852737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GIỚI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THIỆU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1686443" y="0"/>
            <a:ext cx="505557" cy="365125"/>
          </a:xfrm>
        </p:spPr>
        <p:txBody>
          <a:bodyPr/>
          <a:lstStyle/>
          <a:p>
            <a:fld id="{D379440A-2DED-3643-ADED-9B5C83E7D828}" type="slidenum">
              <a:rPr lang="en-VN" smtClean="0"/>
              <a:pPr/>
              <a:t>3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896272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6">
            <a:extLst>
              <a:ext uri="{FF2B5EF4-FFF2-40B4-BE49-F238E27FC236}">
                <a16:creationId xmlns:a16="http://schemas.microsoft.com/office/drawing/2014/main" id="{51F73F70-20B4-5D5F-C7B7-686FC64AAF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7616" y="0"/>
            <a:ext cx="6904384" cy="695739"/>
          </a:xfrm>
        </p:spPr>
        <p:txBody>
          <a:bodyPr/>
          <a:lstStyle/>
          <a:p>
            <a:pPr algn="ctr">
              <a:lnSpc>
                <a:spcPct val="200000"/>
              </a:lnSpc>
            </a:pPr>
            <a:r>
              <a:rPr lang="en-US" sz="3000" b="1" dirty="0" smtClean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en-US" sz="3000" b="1" dirty="0" err="1" smtClean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Giới</a:t>
            </a:r>
            <a:r>
              <a:rPr lang="en-US" sz="3000" b="1" dirty="0" smtClean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dirty="0" err="1" smtClean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Thiệu</a:t>
            </a:r>
            <a:endParaRPr lang="en-US" sz="3000" b="1" dirty="0">
              <a:solidFill>
                <a:schemeClr val="accent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11047" y="1050303"/>
            <a:ext cx="11728174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4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en-US" sz="4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Bối</a:t>
            </a:r>
            <a:r>
              <a:rPr lang="en-US" sz="4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cảnh</a:t>
            </a: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mục</a:t>
            </a: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tiêu</a:t>
            </a:r>
            <a:r>
              <a:rPr lang="en-US" sz="4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Nền kinh tế toàn cầu phát triển mạnh mẽ, ngành công nghiệp cà phê tại Việt Nam tăng trưởng vượt bậc</a:t>
            </a:r>
            <a:r>
              <a:rPr lang="vi-VN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3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doanh</a:t>
            </a: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nghiệp</a:t>
            </a: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cà</a:t>
            </a: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phê</a:t>
            </a: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mở</a:t>
            </a: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rộng</a:t>
            </a: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kinh</a:t>
            </a: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doanh</a:t>
            </a: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xuất</a:t>
            </a: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đến</a:t>
            </a: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phối</a:t>
            </a: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bán</a:t>
            </a: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lẻ</a:t>
            </a: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Mục tiêu: Cung cấp giải pháp toàn diện cho doanh nghiệp trong việc quản lý các hoạt động như đặt hàng, quản lý kho, xử lý đơn </a:t>
            </a:r>
            <a:r>
              <a:rPr lang="vi-VN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,..</a:t>
            </a:r>
            <a:r>
              <a:rPr lang="vi-VN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3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1686443" y="0"/>
            <a:ext cx="505557" cy="365125"/>
          </a:xfrm>
        </p:spPr>
        <p:txBody>
          <a:bodyPr/>
          <a:lstStyle/>
          <a:p>
            <a:fld id="{D379440A-2DED-3643-ADED-9B5C83E7D828}" type="slidenum">
              <a:rPr lang="en-VN" smtClean="0"/>
              <a:pPr/>
              <a:t>4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265859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6">
            <a:extLst>
              <a:ext uri="{FF2B5EF4-FFF2-40B4-BE49-F238E27FC236}">
                <a16:creationId xmlns:a16="http://schemas.microsoft.com/office/drawing/2014/main" id="{51F73F70-20B4-5D5F-C7B7-686FC64AAF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7616" y="9331"/>
            <a:ext cx="6904384" cy="695739"/>
          </a:xfrm>
        </p:spPr>
        <p:txBody>
          <a:bodyPr/>
          <a:lstStyle/>
          <a:p>
            <a:pPr algn="ctr">
              <a:lnSpc>
                <a:spcPct val="200000"/>
              </a:lnSpc>
            </a:pPr>
            <a:r>
              <a:rPr lang="en-US" sz="3000" b="1" dirty="0" smtClean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en-US" sz="3000" b="1" dirty="0" err="1" smtClean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Giới</a:t>
            </a:r>
            <a:r>
              <a:rPr lang="en-US" sz="3000" b="1" dirty="0" smtClean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dirty="0" err="1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Thiệu</a:t>
            </a:r>
            <a:endParaRPr lang="en-US" sz="3000" b="1" dirty="0">
              <a:solidFill>
                <a:schemeClr val="accent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16835" y="934277"/>
            <a:ext cx="11131826" cy="5139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4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en-US" sz="4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Lợi</a:t>
            </a:r>
            <a:r>
              <a:rPr lang="en-US" sz="4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ích</a:t>
            </a:r>
            <a:r>
              <a:rPr lang="en-US" sz="4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4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4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4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Hỗ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trợ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hành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doanh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nghiệp</a:t>
            </a: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Nâng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cao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hiệu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suất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làm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vi-VN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Cải thiện chất lượng dịch vụ</a:t>
            </a:r>
            <a:r>
              <a:rPr lang="vi-VN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3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vi-VN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Tăng cường khả năng cạnh tranh trên thị trường.</a:t>
            </a:r>
            <a:endParaRPr lang="en-US" sz="3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1686443" y="0"/>
            <a:ext cx="505557" cy="365125"/>
          </a:xfrm>
        </p:spPr>
        <p:txBody>
          <a:bodyPr/>
          <a:lstStyle/>
          <a:p>
            <a:fld id="{D379440A-2DED-3643-ADED-9B5C83E7D828}" type="slidenum">
              <a:rPr lang="en-VN" smtClean="0"/>
              <a:pPr/>
              <a:t>5</a:t>
            </a:fld>
            <a:endParaRPr lang="en-VN" dirty="0"/>
          </a:p>
        </p:txBody>
      </p:sp>
    </p:spTree>
    <p:extLst>
      <p:ext uri="{BB962C8B-B14F-4D97-AF65-F5344CB8AC3E}">
        <p14:creationId xmlns:p14="http://schemas.microsoft.com/office/powerpoint/2010/main" val="1283105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6">
            <a:extLst>
              <a:ext uri="{FF2B5EF4-FFF2-40B4-BE49-F238E27FC236}">
                <a16:creationId xmlns:a16="http://schemas.microsoft.com/office/drawing/2014/main" id="{51F73F70-20B4-5D5F-C7B7-686FC64AAF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7616" y="0"/>
            <a:ext cx="6904384" cy="715617"/>
          </a:xfrm>
        </p:spPr>
        <p:txBody>
          <a:bodyPr/>
          <a:lstStyle/>
          <a:p>
            <a:pPr algn="ctr">
              <a:lnSpc>
                <a:spcPct val="200000"/>
              </a:lnSpc>
            </a:pPr>
            <a:r>
              <a:rPr lang="en-US" sz="3000" b="1" dirty="0" smtClean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en-US" sz="3000" b="1" dirty="0" err="1" smtClean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Giới</a:t>
            </a:r>
            <a:r>
              <a:rPr lang="en-US" sz="3000" b="1" dirty="0" smtClean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dirty="0" err="1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Thiệu</a:t>
            </a:r>
            <a:endParaRPr lang="en-US" sz="3000" b="1" dirty="0">
              <a:solidFill>
                <a:schemeClr val="accent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77685" y="1093302"/>
            <a:ext cx="11596141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4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3. Ý </a:t>
            </a:r>
            <a:r>
              <a:rPr lang="en-US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nghĩa</a:t>
            </a: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tiễn</a:t>
            </a:r>
            <a:r>
              <a:rPr lang="en-US" sz="4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571500" indent="-5715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Mang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lại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lợi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ích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ty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Cà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phê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VINA</a:t>
            </a: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571500" indent="-5715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vi-VN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Cơ hội áp dụng kiến thức đã học vào thực tế</a:t>
            </a:r>
            <a:r>
              <a:rPr lang="vi-VN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3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5715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kỹ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tích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khai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mềm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1686443" y="0"/>
            <a:ext cx="505557" cy="365125"/>
          </a:xfrm>
        </p:spPr>
        <p:txBody>
          <a:bodyPr/>
          <a:lstStyle/>
          <a:p>
            <a:fld id="{D379440A-2DED-3643-ADED-9B5C83E7D828}" type="slidenum">
              <a:rPr lang="en-VN" smtClean="0"/>
              <a:pPr/>
              <a:t>6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4238625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CCB754E-070B-3ED3-AA82-85B762C7BA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1485" y="1968158"/>
            <a:ext cx="10515600" cy="2852737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KHẢO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SÁT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NGHIỆP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VỤ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1686443" y="0"/>
            <a:ext cx="505557" cy="365125"/>
          </a:xfrm>
        </p:spPr>
        <p:txBody>
          <a:bodyPr/>
          <a:lstStyle/>
          <a:p>
            <a:fld id="{D379440A-2DED-3643-ADED-9B5C83E7D828}" type="slidenum">
              <a:rPr lang="en-VN" smtClean="0"/>
              <a:pPr/>
              <a:t>7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985331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6">
            <a:extLst>
              <a:ext uri="{FF2B5EF4-FFF2-40B4-BE49-F238E27FC236}">
                <a16:creationId xmlns:a16="http://schemas.microsoft.com/office/drawing/2014/main" id="{51F73F70-20B4-5D5F-C7B7-686FC64AAF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7616" y="0"/>
            <a:ext cx="6904384" cy="695739"/>
          </a:xfrm>
        </p:spPr>
        <p:txBody>
          <a:bodyPr/>
          <a:lstStyle/>
          <a:p>
            <a:pPr algn="ctr">
              <a:lnSpc>
                <a:spcPct val="200000"/>
              </a:lnSpc>
            </a:pPr>
            <a:r>
              <a:rPr lang="en-US" sz="3000" b="1" dirty="0" smtClean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en-US" sz="3000" b="1" dirty="0" err="1" smtClean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Khảo</a:t>
            </a:r>
            <a:r>
              <a:rPr lang="en-US" sz="3000" b="1" dirty="0" smtClean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dirty="0" err="1" smtClean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Sát</a:t>
            </a:r>
            <a:r>
              <a:rPr lang="en-US" sz="3000" b="1" dirty="0" smtClean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dirty="0" err="1" smtClean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Nghiệp</a:t>
            </a:r>
            <a:r>
              <a:rPr lang="en-US" sz="3000" b="1" dirty="0" smtClean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dirty="0" err="1" smtClean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Vụ</a:t>
            </a:r>
            <a:endParaRPr lang="en-US" sz="3000" b="1" dirty="0">
              <a:solidFill>
                <a:schemeClr val="accent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59026" y="695739"/>
            <a:ext cx="11887200" cy="6001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Theo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khảo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sát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nghiệp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vụ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tại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ty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chủ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yếu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phương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pháp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thủ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hoặc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qua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cụ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như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Excel,…</a:t>
            </a:r>
          </a:p>
          <a:p>
            <a:pPr marL="285750" indent="-28575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đối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tượng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mua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trị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duyện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đơn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kho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vận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chuyển</a:t>
            </a:r>
            <a:endParaRPr lang="en-US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mua</a:t>
            </a: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xem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đặt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,…</a:t>
            </a:r>
          </a:p>
          <a:p>
            <a:pPr marL="285750" indent="-28575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trị</a:t>
            </a: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,…</a:t>
            </a:r>
          </a:p>
          <a:p>
            <a:pPr marL="285750" indent="-28575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duyệt</a:t>
            </a: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đơn</a:t>
            </a: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duyệt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đơn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kho</a:t>
            </a: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nhập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kho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xuất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kho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,… </a:t>
            </a:r>
            <a:endParaRPr lang="en-US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vận</a:t>
            </a: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chuyển</a:t>
            </a: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vận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chuyển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đơn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1686443" y="0"/>
            <a:ext cx="505557" cy="365125"/>
          </a:xfrm>
        </p:spPr>
        <p:txBody>
          <a:bodyPr/>
          <a:lstStyle/>
          <a:p>
            <a:fld id="{D379440A-2DED-3643-ADED-9B5C83E7D828}" type="slidenum">
              <a:rPr lang="en-VN" smtClean="0"/>
              <a:pPr/>
              <a:t>8</a:t>
            </a:fld>
            <a:endParaRPr lang="en-VN" dirty="0"/>
          </a:p>
        </p:txBody>
      </p:sp>
    </p:spTree>
    <p:extLst>
      <p:ext uri="{BB962C8B-B14F-4D97-AF65-F5344CB8AC3E}">
        <p14:creationId xmlns:p14="http://schemas.microsoft.com/office/powerpoint/2010/main" val="3344824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Theme">
  <a:themeElements>
    <a:clrScheme name="HUIT">
      <a:dk1>
        <a:srgbClr val="000000"/>
      </a:dk1>
      <a:lt1>
        <a:srgbClr val="FFFFFF"/>
      </a:lt1>
      <a:dk2>
        <a:srgbClr val="354253"/>
      </a:dk2>
      <a:lt2>
        <a:srgbClr val="E7E6E6"/>
      </a:lt2>
      <a:accent1>
        <a:srgbClr val="044F9E"/>
      </a:accent1>
      <a:accent2>
        <a:srgbClr val="2072B7"/>
      </a:accent2>
      <a:accent3>
        <a:srgbClr val="4CC4EB"/>
      </a:accent3>
      <a:accent4>
        <a:srgbClr val="E81F26"/>
      </a:accent4>
      <a:accent5>
        <a:srgbClr val="FEC01D"/>
      </a:accent5>
      <a:accent6>
        <a:srgbClr val="DBD014"/>
      </a:accent6>
      <a:hlink>
        <a:srgbClr val="2072B7"/>
      </a:hlink>
      <a:folHlink>
        <a:srgbClr val="044F9E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1003</TotalTime>
  <Words>1319</Words>
  <Application>Microsoft Office PowerPoint</Application>
  <PresentationFormat>Widescreen</PresentationFormat>
  <Paragraphs>190</Paragraphs>
  <Slides>31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8" baseType="lpstr">
      <vt:lpstr>SimSun</vt:lpstr>
      <vt:lpstr>Arial</vt:lpstr>
      <vt:lpstr>Calibri</vt:lpstr>
      <vt:lpstr>Calibri Light</vt:lpstr>
      <vt:lpstr>Lato</vt:lpstr>
      <vt:lpstr>Times New Roman</vt:lpstr>
      <vt:lpstr>1_Office Theme</vt:lpstr>
      <vt:lpstr>PowerPoint Presentation</vt:lpstr>
      <vt:lpstr>BẢNG PHÂN CÔNG</vt:lpstr>
      <vt:lpstr>NỘI DUNG</vt:lpstr>
      <vt:lpstr>1. GIỚI THIỆU</vt:lpstr>
      <vt:lpstr>1. Giới Thiệu</vt:lpstr>
      <vt:lpstr>1. Giới Thiệu</vt:lpstr>
      <vt:lpstr>1. Giới Thiệu</vt:lpstr>
      <vt:lpstr>2. KHẢO SÁT NGHIỆP VỤ</vt:lpstr>
      <vt:lpstr>2. Khảo Sát Nghiệp Vụ</vt:lpstr>
      <vt:lpstr>2. Khảo Sát Nghiệp Vụ</vt:lpstr>
      <vt:lpstr>3. PHÂN TÍCH HỆ THỐNG</vt:lpstr>
      <vt:lpstr>Use Case Nghiệp Vụ</vt:lpstr>
      <vt:lpstr>Use Case Nghiệp Vụ</vt:lpstr>
      <vt:lpstr>Use Case Hệ Thống</vt:lpstr>
      <vt:lpstr>Use Case Hệ Thống</vt:lpstr>
      <vt:lpstr>Sơ Đồ Mức Phân Tích</vt:lpstr>
      <vt:lpstr>4. THIẾT KẾ, CÀI ĐẶT</vt:lpstr>
      <vt:lpstr>Sơ Đồ Mức Thiết Kế</vt:lpstr>
      <vt:lpstr>Mô Hình 3 Lớp</vt:lpstr>
      <vt:lpstr>Thiết Kế Cơ Sở Dữ Liệu</vt:lpstr>
      <vt:lpstr>Thiết Kế Giao Diện</vt:lpstr>
      <vt:lpstr>Thiết Kế Giao Diện</vt:lpstr>
      <vt:lpstr>Thiết Kế Giao Diện</vt:lpstr>
      <vt:lpstr>Thiết Kế Giao Diện</vt:lpstr>
      <vt:lpstr>Thiết Kế Giao Diện</vt:lpstr>
      <vt:lpstr>Thiết Kế Giao Diện</vt:lpstr>
      <vt:lpstr>5. KẾT LUẬN</vt:lpstr>
      <vt:lpstr>Kết Luận</vt:lpstr>
      <vt:lpstr>6. TÀI LIỆU THAM KHẢO</vt:lpstr>
      <vt:lpstr>Tiếng Việt  [1] Hoàng Thị Liên Chi, Nguyễn Văn Lễ, Giáo trình cơ sở dữ liệu, Khoa CNTT, 2021 [2] Phạm Nguyễn Cương - Nguyễn Trần Minh Thư – Hồ Bảo Quốc, Giáo trình Phân tích thiết kế hệ thống thông tin theo hướng đối tượng, Nhà xuất bản Khoa học và kỹ thuật, 2022. [3] Khoa CNTT, Bài giảng Thực hành Phân tích thiết kế HTTT, Lưu hành nội bộ, 2023.   Tiếng Anh  [4] Joseph D. Booth, Angular succinctly, 2019.  Website  [5] https://sandbox.vnpayment.vn/apis/docs/thanh-toan-pay/pay.html [6] https://www.w3schools.com/ [7] https://learn.microsoft.com/en-us/aspnet/core/?view=aspnetcore-8.0</vt:lpstr>
      <vt:lpstr>CẢM ƠN THẦY CÔ VÀ CÁC BẠN ĐÃ LẮNG NGHE…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Võ Văn Vũ</dc:creator>
  <cp:lastModifiedBy>ADMIN</cp:lastModifiedBy>
  <cp:revision>86</cp:revision>
  <dcterms:created xsi:type="dcterms:W3CDTF">2023-11-06T07:10:59Z</dcterms:created>
  <dcterms:modified xsi:type="dcterms:W3CDTF">2024-12-17T17:44:42Z</dcterms:modified>
</cp:coreProperties>
</file>